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907" r:id="rId1"/>
  </p:sldMasterIdLst>
  <p:notesMasterIdLst>
    <p:notesMasterId r:id="rId228"/>
  </p:notesMasterIdLst>
  <p:sldIdLst>
    <p:sldId id="300" r:id="rId2"/>
    <p:sldId id="304" r:id="rId3"/>
    <p:sldId id="313" r:id="rId4"/>
    <p:sldId id="314" r:id="rId5"/>
    <p:sldId id="315" r:id="rId6"/>
    <p:sldId id="317" r:id="rId7"/>
    <p:sldId id="319" r:id="rId8"/>
    <p:sldId id="321" r:id="rId9"/>
    <p:sldId id="320" r:id="rId10"/>
    <p:sldId id="785" r:id="rId11"/>
    <p:sldId id="322" r:id="rId12"/>
    <p:sldId id="323" r:id="rId13"/>
    <p:sldId id="786" r:id="rId14"/>
    <p:sldId id="329" r:id="rId15"/>
    <p:sldId id="330" r:id="rId16"/>
    <p:sldId id="331" r:id="rId17"/>
    <p:sldId id="332" r:id="rId18"/>
    <p:sldId id="334" r:id="rId19"/>
    <p:sldId id="335" r:id="rId20"/>
    <p:sldId id="336" r:id="rId21"/>
    <p:sldId id="337" r:id="rId22"/>
    <p:sldId id="338" r:id="rId23"/>
    <p:sldId id="339" r:id="rId24"/>
    <p:sldId id="340" r:id="rId25"/>
    <p:sldId id="344" r:id="rId26"/>
    <p:sldId id="345" r:id="rId27"/>
    <p:sldId id="346" r:id="rId28"/>
    <p:sldId id="347" r:id="rId29"/>
    <p:sldId id="348" r:id="rId30"/>
    <p:sldId id="349" r:id="rId31"/>
    <p:sldId id="350" r:id="rId32"/>
    <p:sldId id="351" r:id="rId33"/>
    <p:sldId id="352" r:id="rId34"/>
    <p:sldId id="353" r:id="rId35"/>
    <p:sldId id="354" r:id="rId36"/>
    <p:sldId id="355" r:id="rId37"/>
    <p:sldId id="356" r:id="rId38"/>
    <p:sldId id="357" r:id="rId39"/>
    <p:sldId id="358" r:id="rId40"/>
    <p:sldId id="359" r:id="rId41"/>
    <p:sldId id="360" r:id="rId42"/>
    <p:sldId id="361" r:id="rId43"/>
    <p:sldId id="362" r:id="rId44"/>
    <p:sldId id="363" r:id="rId45"/>
    <p:sldId id="364" r:id="rId46"/>
    <p:sldId id="365" r:id="rId47"/>
    <p:sldId id="366" r:id="rId48"/>
    <p:sldId id="375" r:id="rId49"/>
    <p:sldId id="376" r:id="rId50"/>
    <p:sldId id="377" r:id="rId51"/>
    <p:sldId id="787" r:id="rId52"/>
    <p:sldId id="788" r:id="rId53"/>
    <p:sldId id="789" r:id="rId54"/>
    <p:sldId id="790" r:id="rId55"/>
    <p:sldId id="791" r:id="rId56"/>
    <p:sldId id="428" r:id="rId57"/>
    <p:sldId id="792" r:id="rId58"/>
    <p:sldId id="795" r:id="rId59"/>
    <p:sldId id="798" r:id="rId60"/>
    <p:sldId id="799" r:id="rId61"/>
    <p:sldId id="800" r:id="rId62"/>
    <p:sldId id="801" r:id="rId63"/>
    <p:sldId id="802" r:id="rId64"/>
    <p:sldId id="803" r:id="rId65"/>
    <p:sldId id="804" r:id="rId66"/>
    <p:sldId id="805" r:id="rId67"/>
    <p:sldId id="806" r:id="rId68"/>
    <p:sldId id="808" r:id="rId69"/>
    <p:sldId id="810" r:id="rId70"/>
    <p:sldId id="811" r:id="rId71"/>
    <p:sldId id="812" r:id="rId72"/>
    <p:sldId id="807" r:id="rId73"/>
    <p:sldId id="813" r:id="rId74"/>
    <p:sldId id="814" r:id="rId75"/>
    <p:sldId id="815" r:id="rId76"/>
    <p:sldId id="816" r:id="rId77"/>
    <p:sldId id="817" r:id="rId78"/>
    <p:sldId id="818" r:id="rId79"/>
    <p:sldId id="823" r:id="rId80"/>
    <p:sldId id="824" r:id="rId81"/>
    <p:sldId id="825" r:id="rId82"/>
    <p:sldId id="826" r:id="rId83"/>
    <p:sldId id="827" r:id="rId84"/>
    <p:sldId id="830" r:id="rId85"/>
    <p:sldId id="831" r:id="rId86"/>
    <p:sldId id="832" r:id="rId87"/>
    <p:sldId id="833" r:id="rId88"/>
    <p:sldId id="834" r:id="rId89"/>
    <p:sldId id="835" r:id="rId90"/>
    <p:sldId id="836" r:id="rId91"/>
    <p:sldId id="837" r:id="rId92"/>
    <p:sldId id="839" r:id="rId93"/>
    <p:sldId id="840" r:id="rId94"/>
    <p:sldId id="846" r:id="rId95"/>
    <p:sldId id="841" r:id="rId96"/>
    <p:sldId id="842" r:id="rId97"/>
    <p:sldId id="844" r:id="rId98"/>
    <p:sldId id="333" r:id="rId99"/>
    <p:sldId id="845" r:id="rId100"/>
    <p:sldId id="847" r:id="rId101"/>
    <p:sldId id="848" r:id="rId102"/>
    <p:sldId id="849" r:id="rId103"/>
    <p:sldId id="850" r:id="rId104"/>
    <p:sldId id="851" r:id="rId105"/>
    <p:sldId id="852" r:id="rId106"/>
    <p:sldId id="853" r:id="rId107"/>
    <p:sldId id="854" r:id="rId108"/>
    <p:sldId id="855" r:id="rId109"/>
    <p:sldId id="856" r:id="rId110"/>
    <p:sldId id="857" r:id="rId111"/>
    <p:sldId id="858" r:id="rId112"/>
    <p:sldId id="859" r:id="rId113"/>
    <p:sldId id="860" r:id="rId114"/>
    <p:sldId id="861" r:id="rId115"/>
    <p:sldId id="862" r:id="rId116"/>
    <p:sldId id="863" r:id="rId117"/>
    <p:sldId id="864" r:id="rId118"/>
    <p:sldId id="865" r:id="rId119"/>
    <p:sldId id="866" r:id="rId120"/>
    <p:sldId id="256" r:id="rId121"/>
    <p:sldId id="257" r:id="rId122"/>
    <p:sldId id="258" r:id="rId123"/>
    <p:sldId id="259" r:id="rId124"/>
    <p:sldId id="260" r:id="rId125"/>
    <p:sldId id="261" r:id="rId126"/>
    <p:sldId id="262" r:id="rId127"/>
    <p:sldId id="264" r:id="rId128"/>
    <p:sldId id="265" r:id="rId129"/>
    <p:sldId id="266" r:id="rId130"/>
    <p:sldId id="267" r:id="rId131"/>
    <p:sldId id="268" r:id="rId132"/>
    <p:sldId id="269" r:id="rId133"/>
    <p:sldId id="270" r:id="rId134"/>
    <p:sldId id="271" r:id="rId135"/>
    <p:sldId id="272" r:id="rId136"/>
    <p:sldId id="273" r:id="rId137"/>
    <p:sldId id="274" r:id="rId138"/>
    <p:sldId id="275" r:id="rId139"/>
    <p:sldId id="276" r:id="rId140"/>
    <p:sldId id="278" r:id="rId141"/>
    <p:sldId id="280" r:id="rId142"/>
    <p:sldId id="282" r:id="rId143"/>
    <p:sldId id="867" r:id="rId144"/>
    <p:sldId id="868" r:id="rId145"/>
    <p:sldId id="869" r:id="rId146"/>
    <p:sldId id="870" r:id="rId147"/>
    <p:sldId id="871" r:id="rId148"/>
    <p:sldId id="872" r:id="rId149"/>
    <p:sldId id="287" r:id="rId150"/>
    <p:sldId id="288" r:id="rId151"/>
    <p:sldId id="290" r:id="rId152"/>
    <p:sldId id="292" r:id="rId153"/>
    <p:sldId id="294" r:id="rId154"/>
    <p:sldId id="295" r:id="rId155"/>
    <p:sldId id="296" r:id="rId156"/>
    <p:sldId id="297" r:id="rId157"/>
    <p:sldId id="298" r:id="rId158"/>
    <p:sldId id="299" r:id="rId159"/>
    <p:sldId id="301" r:id="rId160"/>
    <p:sldId id="433" r:id="rId161"/>
    <p:sldId id="434" r:id="rId162"/>
    <p:sldId id="306" r:id="rId163"/>
    <p:sldId id="308" r:id="rId164"/>
    <p:sldId id="309" r:id="rId165"/>
    <p:sldId id="310" r:id="rId166"/>
    <p:sldId id="311" r:id="rId167"/>
    <p:sldId id="312" r:id="rId168"/>
    <p:sldId id="436" r:id="rId169"/>
    <p:sldId id="437" r:id="rId170"/>
    <p:sldId id="873" r:id="rId171"/>
    <p:sldId id="874" r:id="rId172"/>
    <p:sldId id="875" r:id="rId173"/>
    <p:sldId id="876" r:id="rId174"/>
    <p:sldId id="877" r:id="rId175"/>
    <p:sldId id="878" r:id="rId176"/>
    <p:sldId id="379" r:id="rId177"/>
    <p:sldId id="381" r:id="rId178"/>
    <p:sldId id="382" r:id="rId179"/>
    <p:sldId id="383" r:id="rId180"/>
    <p:sldId id="384" r:id="rId181"/>
    <p:sldId id="388" r:id="rId182"/>
    <p:sldId id="389" r:id="rId183"/>
    <p:sldId id="390" r:id="rId184"/>
    <p:sldId id="391" r:id="rId185"/>
    <p:sldId id="392" r:id="rId186"/>
    <p:sldId id="395" r:id="rId187"/>
    <p:sldId id="399" r:id="rId188"/>
    <p:sldId id="400" r:id="rId189"/>
    <p:sldId id="402" r:id="rId190"/>
    <p:sldId id="403" r:id="rId191"/>
    <p:sldId id="405" r:id="rId192"/>
    <p:sldId id="879" r:id="rId193"/>
    <p:sldId id="880" r:id="rId194"/>
    <p:sldId id="881" r:id="rId195"/>
    <p:sldId id="882" r:id="rId196"/>
    <p:sldId id="883" r:id="rId197"/>
    <p:sldId id="884" r:id="rId198"/>
    <p:sldId id="885" r:id="rId199"/>
    <p:sldId id="891" r:id="rId200"/>
    <p:sldId id="892" r:id="rId201"/>
    <p:sldId id="893" r:id="rId202"/>
    <p:sldId id="894" r:id="rId203"/>
    <p:sldId id="895" r:id="rId204"/>
    <p:sldId id="896" r:id="rId205"/>
    <p:sldId id="897" r:id="rId206"/>
    <p:sldId id="898" r:id="rId207"/>
    <p:sldId id="899" r:id="rId208"/>
    <p:sldId id="900" r:id="rId209"/>
    <p:sldId id="901" r:id="rId210"/>
    <p:sldId id="902" r:id="rId211"/>
    <p:sldId id="903" r:id="rId212"/>
    <p:sldId id="904" r:id="rId213"/>
    <p:sldId id="905" r:id="rId214"/>
    <p:sldId id="906" r:id="rId215"/>
    <p:sldId id="907" r:id="rId216"/>
    <p:sldId id="908" r:id="rId217"/>
    <p:sldId id="909" r:id="rId218"/>
    <p:sldId id="910" r:id="rId219"/>
    <p:sldId id="911" r:id="rId220"/>
    <p:sldId id="912" r:id="rId221"/>
    <p:sldId id="913" r:id="rId222"/>
    <p:sldId id="886" r:id="rId223"/>
    <p:sldId id="887" r:id="rId224"/>
    <p:sldId id="888" r:id="rId225"/>
    <p:sldId id="889" r:id="rId226"/>
    <p:sldId id="890" r:id="rId227"/>
  </p:sldIdLst>
  <p:sldSz cx="9144000" cy="6858000" type="screen4x3"/>
  <p:notesSz cx="7104063" cy="10234613"/>
  <p:defaultTextStyle>
    <a:defPPr>
      <a:defRPr lang="zh-TW"/>
    </a:defPPr>
    <a:lvl1pPr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1pPr>
    <a:lvl2pPr marL="4572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2pPr>
    <a:lvl3pPr marL="9144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5pPr>
    <a:lvl6pPr marL="2286000" algn="l" defTabSz="914400" rtl="0" eaLnBrk="1" latinLnBrk="0" hangingPunct="1">
      <a:defRPr kumimoji="1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6pPr>
    <a:lvl7pPr marL="2743200" algn="l" defTabSz="914400" rtl="0" eaLnBrk="1" latinLnBrk="0" hangingPunct="1">
      <a:defRPr kumimoji="1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7pPr>
    <a:lvl8pPr marL="3200400" algn="l" defTabSz="914400" rtl="0" eaLnBrk="1" latinLnBrk="0" hangingPunct="1">
      <a:defRPr kumimoji="1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8pPr>
    <a:lvl9pPr marL="3657600" algn="l" defTabSz="914400" rtl="0" eaLnBrk="1" latinLnBrk="0" hangingPunct="1">
      <a:defRPr kumimoji="1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BC0D7C13-2C4D-4E3D-9706-709D1E0D11DB}">
          <p14:sldIdLst>
            <p14:sldId id="300"/>
            <p14:sldId id="304"/>
            <p14:sldId id="313"/>
            <p14:sldId id="314"/>
            <p14:sldId id="315"/>
            <p14:sldId id="317"/>
            <p14:sldId id="319"/>
            <p14:sldId id="321"/>
            <p14:sldId id="320"/>
            <p14:sldId id="785"/>
            <p14:sldId id="322"/>
            <p14:sldId id="323"/>
            <p14:sldId id="786"/>
            <p14:sldId id="329"/>
            <p14:sldId id="330"/>
            <p14:sldId id="331"/>
            <p14:sldId id="332"/>
            <p14:sldId id="334"/>
            <p14:sldId id="335"/>
            <p14:sldId id="336"/>
            <p14:sldId id="337"/>
            <p14:sldId id="338"/>
            <p14:sldId id="339"/>
            <p14:sldId id="340"/>
            <p14:sldId id="344"/>
            <p14:sldId id="345"/>
            <p14:sldId id="346"/>
            <p14:sldId id="347"/>
            <p14:sldId id="348"/>
            <p14:sldId id="349"/>
            <p14:sldId id="350"/>
            <p14:sldId id="351"/>
            <p14:sldId id="352"/>
            <p14:sldId id="353"/>
            <p14:sldId id="354"/>
            <p14:sldId id="355"/>
            <p14:sldId id="356"/>
            <p14:sldId id="357"/>
            <p14:sldId id="358"/>
            <p14:sldId id="359"/>
            <p14:sldId id="360"/>
            <p14:sldId id="361"/>
            <p14:sldId id="362"/>
            <p14:sldId id="363"/>
            <p14:sldId id="364"/>
            <p14:sldId id="365"/>
            <p14:sldId id="366"/>
            <p14:sldId id="375"/>
            <p14:sldId id="376"/>
            <p14:sldId id="377"/>
            <p14:sldId id="787"/>
            <p14:sldId id="788"/>
            <p14:sldId id="789"/>
            <p14:sldId id="790"/>
            <p14:sldId id="791"/>
            <p14:sldId id="428"/>
            <p14:sldId id="792"/>
            <p14:sldId id="795"/>
            <p14:sldId id="798"/>
            <p14:sldId id="799"/>
            <p14:sldId id="800"/>
            <p14:sldId id="801"/>
            <p14:sldId id="802"/>
            <p14:sldId id="803"/>
            <p14:sldId id="804"/>
            <p14:sldId id="805"/>
            <p14:sldId id="806"/>
            <p14:sldId id="808"/>
            <p14:sldId id="810"/>
            <p14:sldId id="811"/>
            <p14:sldId id="812"/>
            <p14:sldId id="807"/>
            <p14:sldId id="813"/>
            <p14:sldId id="814"/>
            <p14:sldId id="815"/>
            <p14:sldId id="816"/>
            <p14:sldId id="817"/>
            <p14:sldId id="818"/>
            <p14:sldId id="823"/>
            <p14:sldId id="824"/>
            <p14:sldId id="825"/>
            <p14:sldId id="826"/>
            <p14:sldId id="827"/>
            <p14:sldId id="830"/>
            <p14:sldId id="831"/>
            <p14:sldId id="832"/>
            <p14:sldId id="833"/>
            <p14:sldId id="834"/>
            <p14:sldId id="835"/>
            <p14:sldId id="836"/>
            <p14:sldId id="837"/>
            <p14:sldId id="839"/>
            <p14:sldId id="840"/>
            <p14:sldId id="846"/>
            <p14:sldId id="841"/>
            <p14:sldId id="842"/>
            <p14:sldId id="844"/>
            <p14:sldId id="333"/>
            <p14:sldId id="845"/>
            <p14:sldId id="847"/>
            <p14:sldId id="848"/>
            <p14:sldId id="849"/>
            <p14:sldId id="850"/>
            <p14:sldId id="851"/>
            <p14:sldId id="852"/>
            <p14:sldId id="853"/>
            <p14:sldId id="854"/>
            <p14:sldId id="855"/>
            <p14:sldId id="856"/>
            <p14:sldId id="857"/>
            <p14:sldId id="858"/>
            <p14:sldId id="859"/>
            <p14:sldId id="860"/>
            <p14:sldId id="861"/>
            <p14:sldId id="862"/>
            <p14:sldId id="863"/>
            <p14:sldId id="864"/>
            <p14:sldId id="865"/>
            <p14:sldId id="866"/>
            <p14:sldId id="256"/>
            <p14:sldId id="257"/>
            <p14:sldId id="258"/>
            <p14:sldId id="259"/>
            <p14:sldId id="260"/>
            <p14:sldId id="261"/>
            <p14:sldId id="262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8"/>
            <p14:sldId id="280"/>
            <p14:sldId id="282"/>
            <p14:sldId id="867"/>
            <p14:sldId id="868"/>
            <p14:sldId id="869"/>
            <p14:sldId id="870"/>
            <p14:sldId id="871"/>
            <p14:sldId id="872"/>
            <p14:sldId id="287"/>
            <p14:sldId id="288"/>
            <p14:sldId id="290"/>
            <p14:sldId id="292"/>
            <p14:sldId id="294"/>
            <p14:sldId id="295"/>
            <p14:sldId id="296"/>
            <p14:sldId id="297"/>
            <p14:sldId id="298"/>
            <p14:sldId id="299"/>
            <p14:sldId id="301"/>
            <p14:sldId id="433"/>
            <p14:sldId id="434"/>
            <p14:sldId id="306"/>
            <p14:sldId id="308"/>
            <p14:sldId id="309"/>
            <p14:sldId id="310"/>
            <p14:sldId id="311"/>
            <p14:sldId id="312"/>
            <p14:sldId id="436"/>
            <p14:sldId id="437"/>
            <p14:sldId id="873"/>
            <p14:sldId id="874"/>
            <p14:sldId id="875"/>
            <p14:sldId id="876"/>
            <p14:sldId id="877"/>
            <p14:sldId id="878"/>
            <p14:sldId id="379"/>
            <p14:sldId id="381"/>
            <p14:sldId id="382"/>
            <p14:sldId id="383"/>
            <p14:sldId id="384"/>
            <p14:sldId id="388"/>
            <p14:sldId id="389"/>
            <p14:sldId id="390"/>
            <p14:sldId id="391"/>
            <p14:sldId id="392"/>
            <p14:sldId id="395"/>
            <p14:sldId id="399"/>
            <p14:sldId id="400"/>
            <p14:sldId id="402"/>
            <p14:sldId id="403"/>
            <p14:sldId id="405"/>
            <p14:sldId id="879"/>
            <p14:sldId id="880"/>
            <p14:sldId id="881"/>
            <p14:sldId id="882"/>
            <p14:sldId id="883"/>
            <p14:sldId id="884"/>
            <p14:sldId id="885"/>
            <p14:sldId id="891"/>
            <p14:sldId id="892"/>
            <p14:sldId id="893"/>
            <p14:sldId id="894"/>
            <p14:sldId id="895"/>
            <p14:sldId id="896"/>
            <p14:sldId id="897"/>
            <p14:sldId id="898"/>
            <p14:sldId id="899"/>
            <p14:sldId id="900"/>
            <p14:sldId id="901"/>
            <p14:sldId id="902"/>
            <p14:sldId id="903"/>
            <p14:sldId id="904"/>
            <p14:sldId id="905"/>
            <p14:sldId id="906"/>
            <p14:sldId id="907"/>
            <p14:sldId id="908"/>
            <p14:sldId id="909"/>
            <p14:sldId id="910"/>
            <p14:sldId id="911"/>
            <p14:sldId id="912"/>
            <p14:sldId id="913"/>
            <p14:sldId id="886"/>
            <p14:sldId id="887"/>
            <p14:sldId id="888"/>
            <p14:sldId id="889"/>
            <p14:sldId id="89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等深淺樣式 2 - 輔色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49" autoAdjust="0"/>
    <p:restoredTop sz="94660"/>
  </p:normalViewPr>
  <p:slideViewPr>
    <p:cSldViewPr>
      <p:cViewPr varScale="1">
        <p:scale>
          <a:sx n="110" d="100"/>
          <a:sy n="110" d="100"/>
        </p:scale>
        <p:origin x="1548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226" Type="http://schemas.openxmlformats.org/officeDocument/2006/relationships/slide" Target="slides/slide22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81" Type="http://schemas.openxmlformats.org/officeDocument/2006/relationships/slide" Target="slides/slide180.xml"/><Relationship Id="rId216" Type="http://schemas.openxmlformats.org/officeDocument/2006/relationships/slide" Target="slides/slide215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slide" Target="slides/slide170.xml"/><Relationship Id="rId192" Type="http://schemas.openxmlformats.org/officeDocument/2006/relationships/slide" Target="slides/slide191.xml"/><Relationship Id="rId206" Type="http://schemas.openxmlformats.org/officeDocument/2006/relationships/slide" Target="slides/slide205.xml"/><Relationship Id="rId227" Type="http://schemas.openxmlformats.org/officeDocument/2006/relationships/slide" Target="slides/slide226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slide" Target="slides/slide160.xml"/><Relationship Id="rId182" Type="http://schemas.openxmlformats.org/officeDocument/2006/relationships/slide" Target="slides/slide181.xml"/><Relationship Id="rId217" Type="http://schemas.openxmlformats.org/officeDocument/2006/relationships/slide" Target="slides/slide216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5" Type="http://schemas.openxmlformats.org/officeDocument/2006/relationships/slide" Target="slides/slide64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51" Type="http://schemas.openxmlformats.org/officeDocument/2006/relationships/slide" Target="slides/slide150.xml"/><Relationship Id="rId172" Type="http://schemas.openxmlformats.org/officeDocument/2006/relationships/slide" Target="slides/slide171.xml"/><Relationship Id="rId193" Type="http://schemas.openxmlformats.org/officeDocument/2006/relationships/slide" Target="slides/slide192.xml"/><Relationship Id="rId207" Type="http://schemas.openxmlformats.org/officeDocument/2006/relationships/slide" Target="slides/slide206.xml"/><Relationship Id="rId228" Type="http://schemas.openxmlformats.org/officeDocument/2006/relationships/notesMaster" Target="notesMasters/notesMaster1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141" Type="http://schemas.openxmlformats.org/officeDocument/2006/relationships/slide" Target="slides/slide140.xml"/><Relationship Id="rId7" Type="http://schemas.openxmlformats.org/officeDocument/2006/relationships/slide" Target="slides/slide6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18" Type="http://schemas.openxmlformats.org/officeDocument/2006/relationships/slide" Target="slides/slide217.xml"/><Relationship Id="rId24" Type="http://schemas.openxmlformats.org/officeDocument/2006/relationships/slide" Target="slides/slide23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31" Type="http://schemas.openxmlformats.org/officeDocument/2006/relationships/slide" Target="slides/slide130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4" Type="http://schemas.openxmlformats.org/officeDocument/2006/relationships/slide" Target="slides/slide193.xml"/><Relationship Id="rId208" Type="http://schemas.openxmlformats.org/officeDocument/2006/relationships/slide" Target="slides/slide207.xml"/><Relationship Id="rId229" Type="http://schemas.openxmlformats.org/officeDocument/2006/relationships/presProps" Target="presProps.xml"/><Relationship Id="rId14" Type="http://schemas.openxmlformats.org/officeDocument/2006/relationships/slide" Target="slides/slide13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8" Type="http://schemas.openxmlformats.org/officeDocument/2006/relationships/slide" Target="slides/slide7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219" Type="http://schemas.openxmlformats.org/officeDocument/2006/relationships/slide" Target="slides/slide218.xml"/><Relationship Id="rId230" Type="http://schemas.openxmlformats.org/officeDocument/2006/relationships/viewProps" Target="viewProps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79" Type="http://schemas.openxmlformats.org/officeDocument/2006/relationships/slide" Target="slides/slide178.xml"/><Relationship Id="rId195" Type="http://schemas.openxmlformats.org/officeDocument/2006/relationships/slide" Target="slides/slide194.xml"/><Relationship Id="rId209" Type="http://schemas.openxmlformats.org/officeDocument/2006/relationships/slide" Target="slides/slide208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220" Type="http://schemas.openxmlformats.org/officeDocument/2006/relationships/slide" Target="slides/slide219.xml"/><Relationship Id="rId225" Type="http://schemas.openxmlformats.org/officeDocument/2006/relationships/slide" Target="slides/slide224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Relationship Id="rId185" Type="http://schemas.openxmlformats.org/officeDocument/2006/relationships/slide" Target="slides/slide18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80" Type="http://schemas.openxmlformats.org/officeDocument/2006/relationships/slide" Target="slides/slide179.xml"/><Relationship Id="rId210" Type="http://schemas.openxmlformats.org/officeDocument/2006/relationships/slide" Target="slides/slide209.xml"/><Relationship Id="rId215" Type="http://schemas.openxmlformats.org/officeDocument/2006/relationships/slide" Target="slides/slide214.xml"/><Relationship Id="rId26" Type="http://schemas.openxmlformats.org/officeDocument/2006/relationships/slide" Target="slides/slide25.xml"/><Relationship Id="rId231" Type="http://schemas.openxmlformats.org/officeDocument/2006/relationships/theme" Target="theme/theme1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16" Type="http://schemas.openxmlformats.org/officeDocument/2006/relationships/slide" Target="slides/slide15.xml"/><Relationship Id="rId221" Type="http://schemas.openxmlformats.org/officeDocument/2006/relationships/slide" Target="slides/slide220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211" Type="http://schemas.openxmlformats.org/officeDocument/2006/relationships/slide" Target="slides/slide210.xml"/><Relationship Id="rId232" Type="http://schemas.openxmlformats.org/officeDocument/2006/relationships/tableStyles" Target="tableStyles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Relationship Id="rId201" Type="http://schemas.openxmlformats.org/officeDocument/2006/relationships/slide" Target="slides/slide200.xml"/><Relationship Id="rId222" Type="http://schemas.openxmlformats.org/officeDocument/2006/relationships/slide" Target="slides/slide221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1" Type="http://schemas.openxmlformats.org/officeDocument/2006/relationships/slideMaster" Target="slideMasters/slideMaster1.xml"/><Relationship Id="rId212" Type="http://schemas.openxmlformats.org/officeDocument/2006/relationships/slide" Target="slides/slide211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202" Type="http://schemas.openxmlformats.org/officeDocument/2006/relationships/slide" Target="slides/slide201.xml"/><Relationship Id="rId223" Type="http://schemas.openxmlformats.org/officeDocument/2006/relationships/slide" Target="slides/slide22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13" Type="http://schemas.openxmlformats.org/officeDocument/2006/relationships/slide" Target="slides/slide212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115" Type="http://schemas.openxmlformats.org/officeDocument/2006/relationships/slide" Target="slides/slide114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Relationship Id="rId19" Type="http://schemas.openxmlformats.org/officeDocument/2006/relationships/slide" Target="slides/slide18.xml"/><Relationship Id="rId224" Type="http://schemas.openxmlformats.org/officeDocument/2006/relationships/slide" Target="slides/slide223.xml"/><Relationship Id="rId30" Type="http://schemas.openxmlformats.org/officeDocument/2006/relationships/slide" Target="slides/slide2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189" Type="http://schemas.openxmlformats.org/officeDocument/2006/relationships/slide" Target="slides/slide188.xml"/><Relationship Id="rId3" Type="http://schemas.openxmlformats.org/officeDocument/2006/relationships/slide" Target="slides/slide2.xml"/><Relationship Id="rId214" Type="http://schemas.openxmlformats.org/officeDocument/2006/relationships/slide" Target="slides/slide213.xml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3">
  <dgm:title val=""/>
  <dgm:desc val=""/>
  <dgm:catLst>
    <dgm:cat type="accent2" pri="11300"/>
  </dgm:catLst>
  <dgm:styleLbl name="node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shade val="80000"/>
      </a:schemeClr>
      <a:schemeClr val="accent2">
        <a:tint val="7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/>
    <dgm:txEffectClrLst/>
  </dgm:styleLbl>
  <dgm:styleLbl name="ln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9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8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85FEE24-2702-424A-AEFC-0E744939A9D0}" type="doc">
      <dgm:prSet loTypeId="urn:microsoft.com/office/officeart/2005/8/layout/radial6" loCatId="cycle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zh-TW" altLang="en-US"/>
        </a:p>
      </dgm:t>
    </dgm:pt>
    <dgm:pt modelId="{C410A7B4-9668-439F-AC5A-AAA1D1807EB6}">
      <dgm:prSet phldrT="[文字]" custT="1"/>
      <dgm:spPr/>
      <dgm:t>
        <a:bodyPr/>
        <a:lstStyle/>
        <a:p>
          <a:r>
            <a:rPr lang="en-US" altLang="zh-TW" sz="2400" dirty="0">
              <a:latin typeface="微軟正黑體" pitchFamily="34" charset="-120"/>
              <a:ea typeface="微軟正黑體" pitchFamily="34" charset="-120"/>
            </a:rPr>
            <a:t>Python</a:t>
          </a:r>
          <a:r>
            <a:rPr lang="zh-TW" altLang="en-US" sz="2400" dirty="0">
              <a:latin typeface="微軟正黑體" pitchFamily="34" charset="-120"/>
              <a:ea typeface="微軟正黑體" pitchFamily="34" charset="-120"/>
            </a:rPr>
            <a:t>的資料型別</a:t>
          </a:r>
        </a:p>
      </dgm:t>
    </dgm:pt>
    <dgm:pt modelId="{D18F7E6A-4A20-4787-81D8-19BEB802B905}" type="parTrans" cxnId="{1B0C035D-3040-4AF9-825F-9EE9BF1876B5}">
      <dgm:prSet/>
      <dgm:spPr/>
      <dgm:t>
        <a:bodyPr/>
        <a:lstStyle/>
        <a:p>
          <a:endParaRPr lang="zh-TW" altLang="en-US" sz="2400">
            <a:latin typeface="微軟正黑體" pitchFamily="34" charset="-120"/>
            <a:ea typeface="微軟正黑體" pitchFamily="34" charset="-120"/>
          </a:endParaRPr>
        </a:p>
      </dgm:t>
    </dgm:pt>
    <dgm:pt modelId="{01A857CE-B6BD-46B2-A4E3-6E84678764B2}" type="sibTrans" cxnId="{1B0C035D-3040-4AF9-825F-9EE9BF1876B5}">
      <dgm:prSet/>
      <dgm:spPr/>
      <dgm:t>
        <a:bodyPr/>
        <a:lstStyle/>
        <a:p>
          <a:endParaRPr lang="zh-TW" altLang="en-US" sz="2400">
            <a:latin typeface="微軟正黑體" pitchFamily="34" charset="-120"/>
            <a:ea typeface="微軟正黑體" pitchFamily="34" charset="-120"/>
          </a:endParaRPr>
        </a:p>
      </dgm:t>
    </dgm:pt>
    <dgm:pt modelId="{80085FFC-0FCE-48F0-8476-2775A4342433}">
      <dgm:prSet phldrT="[文字]" custT="1"/>
      <dgm:spPr/>
      <dgm:t>
        <a:bodyPr/>
        <a:lstStyle/>
        <a:p>
          <a:pPr>
            <a:lnSpc>
              <a:spcPct val="100000"/>
            </a:lnSpc>
            <a:spcAft>
              <a:spcPts val="0"/>
            </a:spcAft>
          </a:pPr>
          <a:r>
            <a:rPr lang="zh-TW" altLang="en-US" sz="2800" dirty="0">
              <a:latin typeface="微軟正黑體" pitchFamily="34" charset="-120"/>
              <a:ea typeface="微軟正黑體" pitchFamily="34" charset="-120"/>
            </a:rPr>
            <a:t>布林值</a:t>
          </a:r>
          <a:r>
            <a:rPr lang="en-US" altLang="zh-TW" sz="2800" dirty="0" err="1">
              <a:latin typeface="微軟正黑體" pitchFamily="34" charset="-120"/>
              <a:ea typeface="微軟正黑體" pitchFamily="34" charset="-120"/>
            </a:rPr>
            <a:t>bool</a:t>
          </a:r>
          <a:endParaRPr lang="zh-TW" altLang="en-US" sz="2800" dirty="0">
            <a:latin typeface="微軟正黑體" pitchFamily="34" charset="-120"/>
            <a:ea typeface="微軟正黑體" pitchFamily="34" charset="-120"/>
          </a:endParaRPr>
        </a:p>
      </dgm:t>
    </dgm:pt>
    <dgm:pt modelId="{A42B26EB-DD8D-499F-8A39-2AE6954B68F2}" type="parTrans" cxnId="{18ACE5A0-D521-447E-AA89-97B4181F922F}">
      <dgm:prSet/>
      <dgm:spPr/>
      <dgm:t>
        <a:bodyPr/>
        <a:lstStyle/>
        <a:p>
          <a:endParaRPr lang="zh-TW" altLang="en-US" sz="2400">
            <a:latin typeface="微軟正黑體" pitchFamily="34" charset="-120"/>
            <a:ea typeface="微軟正黑體" pitchFamily="34" charset="-120"/>
          </a:endParaRPr>
        </a:p>
      </dgm:t>
    </dgm:pt>
    <dgm:pt modelId="{0BB3D18D-E35F-40A2-B26D-2DC0A489B2A5}" type="sibTrans" cxnId="{18ACE5A0-D521-447E-AA89-97B4181F922F}">
      <dgm:prSet/>
      <dgm:spPr/>
      <dgm:t>
        <a:bodyPr/>
        <a:lstStyle/>
        <a:p>
          <a:endParaRPr lang="zh-TW" altLang="en-US" sz="2400">
            <a:latin typeface="微軟正黑體" pitchFamily="34" charset="-120"/>
            <a:ea typeface="微軟正黑體" pitchFamily="34" charset="-120"/>
          </a:endParaRPr>
        </a:p>
      </dgm:t>
    </dgm:pt>
    <dgm:pt modelId="{E649D87E-DB53-4A6B-9A8C-CCAC8F05F48D}">
      <dgm:prSet custT="1"/>
      <dgm:spPr/>
      <dgm:t>
        <a:bodyPr/>
        <a:lstStyle/>
        <a:p>
          <a:pPr>
            <a:lnSpc>
              <a:spcPct val="100000"/>
            </a:lnSpc>
            <a:spcAft>
              <a:spcPts val="0"/>
            </a:spcAft>
          </a:pPr>
          <a:r>
            <a:rPr lang="zh-TW" altLang="en-US" sz="2800" dirty="0">
              <a:latin typeface="微軟正黑體" pitchFamily="34" charset="-120"/>
              <a:ea typeface="微軟正黑體" pitchFamily="34" charset="-120"/>
            </a:rPr>
            <a:t>整數</a:t>
          </a:r>
          <a:endParaRPr lang="en-US" altLang="zh-TW" sz="2800" dirty="0">
            <a:latin typeface="微軟正黑體" pitchFamily="34" charset="-120"/>
            <a:ea typeface="微軟正黑體" pitchFamily="34" charset="-120"/>
          </a:endParaRPr>
        </a:p>
        <a:p>
          <a:pPr>
            <a:lnSpc>
              <a:spcPct val="100000"/>
            </a:lnSpc>
            <a:spcAft>
              <a:spcPts val="0"/>
            </a:spcAft>
          </a:pPr>
          <a:r>
            <a:rPr lang="en-US" altLang="zh-TW" sz="2800" dirty="0" err="1">
              <a:latin typeface="微軟正黑體" pitchFamily="34" charset="-120"/>
              <a:ea typeface="微軟正黑體" pitchFamily="34" charset="-120"/>
            </a:rPr>
            <a:t>int</a:t>
          </a:r>
          <a:endParaRPr lang="en-US" altLang="zh-TW" sz="2800" dirty="0">
            <a:latin typeface="微軟正黑體" pitchFamily="34" charset="-120"/>
            <a:ea typeface="微軟正黑體" pitchFamily="34" charset="-120"/>
          </a:endParaRPr>
        </a:p>
      </dgm:t>
    </dgm:pt>
    <dgm:pt modelId="{A35CB967-A0E8-4F3C-A1EC-CD9087118078}" type="parTrans" cxnId="{89DB1377-AC0D-44A6-A447-8F520824F5EB}">
      <dgm:prSet/>
      <dgm:spPr/>
      <dgm:t>
        <a:bodyPr/>
        <a:lstStyle/>
        <a:p>
          <a:endParaRPr lang="zh-TW" altLang="en-US" sz="2400">
            <a:latin typeface="微軟正黑體" pitchFamily="34" charset="-120"/>
            <a:ea typeface="微軟正黑體" pitchFamily="34" charset="-120"/>
          </a:endParaRPr>
        </a:p>
      </dgm:t>
    </dgm:pt>
    <dgm:pt modelId="{3960B592-3E5A-46F9-A175-235059242416}" type="sibTrans" cxnId="{89DB1377-AC0D-44A6-A447-8F520824F5EB}">
      <dgm:prSet/>
      <dgm:spPr/>
      <dgm:t>
        <a:bodyPr/>
        <a:lstStyle/>
        <a:p>
          <a:endParaRPr lang="zh-TW" altLang="en-US" sz="2400">
            <a:latin typeface="微軟正黑體" pitchFamily="34" charset="-120"/>
            <a:ea typeface="微軟正黑體" pitchFamily="34" charset="-120"/>
          </a:endParaRPr>
        </a:p>
      </dgm:t>
    </dgm:pt>
    <dgm:pt modelId="{2FCA597A-FD24-4D8F-B363-A40F23453397}">
      <dgm:prSet custT="1"/>
      <dgm:spPr/>
      <dgm:t>
        <a:bodyPr/>
        <a:lstStyle/>
        <a:p>
          <a:pPr>
            <a:lnSpc>
              <a:spcPct val="100000"/>
            </a:lnSpc>
            <a:spcAft>
              <a:spcPts val="0"/>
            </a:spcAft>
          </a:pPr>
          <a:r>
            <a:rPr lang="zh-TW" altLang="en-US" sz="2800" dirty="0">
              <a:latin typeface="微軟正黑體" pitchFamily="34" charset="-120"/>
              <a:ea typeface="微軟正黑體" pitchFamily="34" charset="-120"/>
            </a:rPr>
            <a:t>浮點數</a:t>
          </a:r>
          <a:endParaRPr lang="en-US" altLang="zh-TW" sz="2800" dirty="0">
            <a:latin typeface="微軟正黑體" pitchFamily="34" charset="-120"/>
            <a:ea typeface="微軟正黑體" pitchFamily="34" charset="-120"/>
          </a:endParaRPr>
        </a:p>
        <a:p>
          <a:pPr>
            <a:lnSpc>
              <a:spcPct val="100000"/>
            </a:lnSpc>
            <a:spcAft>
              <a:spcPts val="0"/>
            </a:spcAft>
          </a:pPr>
          <a:r>
            <a:rPr lang="en-US" altLang="zh-TW" sz="2800" dirty="0">
              <a:latin typeface="微軟正黑體" pitchFamily="34" charset="-120"/>
              <a:ea typeface="微軟正黑體" pitchFamily="34" charset="-120"/>
            </a:rPr>
            <a:t>float</a:t>
          </a:r>
        </a:p>
      </dgm:t>
    </dgm:pt>
    <dgm:pt modelId="{8CA50540-CF7F-41A4-A5C7-B6256E46D495}" type="parTrans" cxnId="{68A3EBD5-C33F-495C-AC26-460DDEB63447}">
      <dgm:prSet/>
      <dgm:spPr/>
      <dgm:t>
        <a:bodyPr/>
        <a:lstStyle/>
        <a:p>
          <a:endParaRPr lang="zh-TW" altLang="en-US" sz="2400">
            <a:latin typeface="微軟正黑體" pitchFamily="34" charset="-120"/>
            <a:ea typeface="微軟正黑體" pitchFamily="34" charset="-120"/>
          </a:endParaRPr>
        </a:p>
      </dgm:t>
    </dgm:pt>
    <dgm:pt modelId="{6C82AD02-7087-418A-A7EF-FA510CB186DE}" type="sibTrans" cxnId="{68A3EBD5-C33F-495C-AC26-460DDEB63447}">
      <dgm:prSet/>
      <dgm:spPr/>
      <dgm:t>
        <a:bodyPr/>
        <a:lstStyle/>
        <a:p>
          <a:endParaRPr lang="zh-TW" altLang="en-US" sz="2400">
            <a:latin typeface="微軟正黑體" pitchFamily="34" charset="-120"/>
            <a:ea typeface="微軟正黑體" pitchFamily="34" charset="-120"/>
          </a:endParaRPr>
        </a:p>
      </dgm:t>
    </dgm:pt>
    <dgm:pt modelId="{1661A560-6022-46C5-BF14-F65FDD397658}">
      <dgm:prSet custT="1"/>
      <dgm:spPr/>
      <dgm:t>
        <a:bodyPr/>
        <a:lstStyle/>
        <a:p>
          <a:pPr>
            <a:lnSpc>
              <a:spcPct val="100000"/>
            </a:lnSpc>
            <a:spcAft>
              <a:spcPts val="0"/>
            </a:spcAft>
          </a:pPr>
          <a:r>
            <a:rPr lang="zh-TW" altLang="en-US" sz="2800" dirty="0">
              <a:latin typeface="微軟正黑體" pitchFamily="34" charset="-120"/>
              <a:ea typeface="微軟正黑體" pitchFamily="34" charset="-120"/>
            </a:rPr>
            <a:t>字串</a:t>
          </a:r>
          <a:r>
            <a:rPr lang="en-US" altLang="zh-TW" sz="2800" dirty="0" err="1">
              <a:latin typeface="微軟正黑體" pitchFamily="34" charset="-120"/>
              <a:ea typeface="微軟正黑體" pitchFamily="34" charset="-120"/>
            </a:rPr>
            <a:t>str</a:t>
          </a:r>
          <a:endParaRPr lang="zh-TW" altLang="en-US" sz="2800" dirty="0">
            <a:latin typeface="微軟正黑體" pitchFamily="34" charset="-120"/>
            <a:ea typeface="微軟正黑體" pitchFamily="34" charset="-120"/>
          </a:endParaRPr>
        </a:p>
      </dgm:t>
    </dgm:pt>
    <dgm:pt modelId="{E05A34FC-7C8F-42BB-9C91-A43ACDDFC053}" type="parTrans" cxnId="{7926F9CD-224D-4E3D-BD1C-389D22E0A8AE}">
      <dgm:prSet/>
      <dgm:spPr/>
      <dgm:t>
        <a:bodyPr/>
        <a:lstStyle/>
        <a:p>
          <a:endParaRPr lang="zh-TW" altLang="en-US" sz="2400">
            <a:latin typeface="微軟正黑體" pitchFamily="34" charset="-120"/>
            <a:ea typeface="微軟正黑體" pitchFamily="34" charset="-120"/>
          </a:endParaRPr>
        </a:p>
      </dgm:t>
    </dgm:pt>
    <dgm:pt modelId="{B71318D5-0145-4624-9509-99EDC970DDD9}" type="sibTrans" cxnId="{7926F9CD-224D-4E3D-BD1C-389D22E0A8AE}">
      <dgm:prSet/>
      <dgm:spPr/>
      <dgm:t>
        <a:bodyPr/>
        <a:lstStyle/>
        <a:p>
          <a:endParaRPr lang="zh-TW" altLang="en-US" sz="2400">
            <a:latin typeface="微軟正黑體" pitchFamily="34" charset="-120"/>
            <a:ea typeface="微軟正黑體" pitchFamily="34" charset="-120"/>
          </a:endParaRPr>
        </a:p>
      </dgm:t>
    </dgm:pt>
    <dgm:pt modelId="{B72EC395-103F-4AE7-A4E7-B5C7CEB4E53A}" type="pres">
      <dgm:prSet presAssocID="{D85FEE24-2702-424A-AEFC-0E744939A9D0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708DB819-60EE-4681-8AF9-89730E8590F8}" type="pres">
      <dgm:prSet presAssocID="{C410A7B4-9668-439F-AC5A-AAA1D1807EB6}" presName="centerShape" presStyleLbl="node0" presStyleIdx="0" presStyleCnt="1" custScaleX="117989"/>
      <dgm:spPr/>
    </dgm:pt>
    <dgm:pt modelId="{044B9D58-4B53-489C-8F4C-741A0AD821A6}" type="pres">
      <dgm:prSet presAssocID="{80085FFC-0FCE-48F0-8476-2775A4342433}" presName="node" presStyleLbl="node1" presStyleIdx="0" presStyleCnt="4" custScaleX="144477">
        <dgm:presLayoutVars>
          <dgm:bulletEnabled val="1"/>
        </dgm:presLayoutVars>
      </dgm:prSet>
      <dgm:spPr/>
    </dgm:pt>
    <dgm:pt modelId="{DAD8230F-6593-40C9-A6F4-189D634B6417}" type="pres">
      <dgm:prSet presAssocID="{80085FFC-0FCE-48F0-8476-2775A4342433}" presName="dummy" presStyleCnt="0"/>
      <dgm:spPr/>
    </dgm:pt>
    <dgm:pt modelId="{17D34C2A-B635-454D-86CD-42BFD1B7D4EF}" type="pres">
      <dgm:prSet presAssocID="{0BB3D18D-E35F-40A2-B26D-2DC0A489B2A5}" presName="sibTrans" presStyleLbl="sibTrans2D1" presStyleIdx="0" presStyleCnt="4"/>
      <dgm:spPr/>
    </dgm:pt>
    <dgm:pt modelId="{035BF3C1-2B31-452F-9B6F-48DACA8B7C93}" type="pres">
      <dgm:prSet presAssocID="{E649D87E-DB53-4A6B-9A8C-CCAC8F05F48D}" presName="node" presStyleLbl="node1" presStyleIdx="1" presStyleCnt="4" custRadScaleRad="129309" custRadScaleInc="4728">
        <dgm:presLayoutVars>
          <dgm:bulletEnabled val="1"/>
        </dgm:presLayoutVars>
      </dgm:prSet>
      <dgm:spPr/>
    </dgm:pt>
    <dgm:pt modelId="{D73DC4CB-ACE3-4F07-A9FE-8059BE3F6935}" type="pres">
      <dgm:prSet presAssocID="{E649D87E-DB53-4A6B-9A8C-CCAC8F05F48D}" presName="dummy" presStyleCnt="0"/>
      <dgm:spPr/>
    </dgm:pt>
    <dgm:pt modelId="{37000CF2-DE95-44DE-98B7-3C97E5AD255F}" type="pres">
      <dgm:prSet presAssocID="{3960B592-3E5A-46F9-A175-235059242416}" presName="sibTrans" presStyleLbl="sibTrans2D1" presStyleIdx="1" presStyleCnt="4"/>
      <dgm:spPr/>
    </dgm:pt>
    <dgm:pt modelId="{5B4126CA-1AB6-498C-BB50-1C131CFE1C6C}" type="pres">
      <dgm:prSet presAssocID="{2FCA597A-FD24-4D8F-B363-A40F23453397}" presName="node" presStyleLbl="node1" presStyleIdx="2" presStyleCnt="4" custScaleX="147392">
        <dgm:presLayoutVars>
          <dgm:bulletEnabled val="1"/>
        </dgm:presLayoutVars>
      </dgm:prSet>
      <dgm:spPr/>
    </dgm:pt>
    <dgm:pt modelId="{FE89CCF7-0DF5-46A5-AE91-E583131AB133}" type="pres">
      <dgm:prSet presAssocID="{2FCA597A-FD24-4D8F-B363-A40F23453397}" presName="dummy" presStyleCnt="0"/>
      <dgm:spPr/>
    </dgm:pt>
    <dgm:pt modelId="{B8A84110-BBEE-4F5B-BDD8-C9C61D08C7E6}" type="pres">
      <dgm:prSet presAssocID="{6C82AD02-7087-418A-A7EF-FA510CB186DE}" presName="sibTrans" presStyleLbl="sibTrans2D1" presStyleIdx="2" presStyleCnt="4"/>
      <dgm:spPr/>
    </dgm:pt>
    <dgm:pt modelId="{7FD8DB8E-C856-460C-A612-B8E5724AB261}" type="pres">
      <dgm:prSet presAssocID="{1661A560-6022-46C5-BF14-F65FDD397658}" presName="node" presStyleLbl="node1" presStyleIdx="3" presStyleCnt="4" custScaleX="142329" custRadScaleRad="126842" custRadScaleInc="1161">
        <dgm:presLayoutVars>
          <dgm:bulletEnabled val="1"/>
        </dgm:presLayoutVars>
      </dgm:prSet>
      <dgm:spPr/>
    </dgm:pt>
    <dgm:pt modelId="{F7E3FCCB-3AE9-4331-BE81-18C35F2D55DB}" type="pres">
      <dgm:prSet presAssocID="{1661A560-6022-46C5-BF14-F65FDD397658}" presName="dummy" presStyleCnt="0"/>
      <dgm:spPr/>
    </dgm:pt>
    <dgm:pt modelId="{D54EAC41-E61C-4623-B685-AE56F067D4AF}" type="pres">
      <dgm:prSet presAssocID="{B71318D5-0145-4624-9509-99EDC970DDD9}" presName="sibTrans" presStyleLbl="sibTrans2D1" presStyleIdx="3" presStyleCnt="4"/>
      <dgm:spPr/>
    </dgm:pt>
  </dgm:ptLst>
  <dgm:cxnLst>
    <dgm:cxn modelId="{7760670C-E2FE-41E1-BD88-6D26C63C41DD}" type="presOf" srcId="{2FCA597A-FD24-4D8F-B363-A40F23453397}" destId="{5B4126CA-1AB6-498C-BB50-1C131CFE1C6C}" srcOrd="0" destOrd="0" presId="urn:microsoft.com/office/officeart/2005/8/layout/radial6"/>
    <dgm:cxn modelId="{E8188C12-785D-4C07-B672-854C40C11E3D}" type="presOf" srcId="{C410A7B4-9668-439F-AC5A-AAA1D1807EB6}" destId="{708DB819-60EE-4681-8AF9-89730E8590F8}" srcOrd="0" destOrd="0" presId="urn:microsoft.com/office/officeart/2005/8/layout/radial6"/>
    <dgm:cxn modelId="{698C6730-CA1F-4447-B86B-FA5C42B4176F}" type="presOf" srcId="{80085FFC-0FCE-48F0-8476-2775A4342433}" destId="{044B9D58-4B53-489C-8F4C-741A0AD821A6}" srcOrd="0" destOrd="0" presId="urn:microsoft.com/office/officeart/2005/8/layout/radial6"/>
    <dgm:cxn modelId="{1B0C035D-3040-4AF9-825F-9EE9BF1876B5}" srcId="{D85FEE24-2702-424A-AEFC-0E744939A9D0}" destId="{C410A7B4-9668-439F-AC5A-AAA1D1807EB6}" srcOrd="0" destOrd="0" parTransId="{D18F7E6A-4A20-4787-81D8-19BEB802B905}" sibTransId="{01A857CE-B6BD-46B2-A4E3-6E84678764B2}"/>
    <dgm:cxn modelId="{89DB1377-AC0D-44A6-A447-8F520824F5EB}" srcId="{C410A7B4-9668-439F-AC5A-AAA1D1807EB6}" destId="{E649D87E-DB53-4A6B-9A8C-CCAC8F05F48D}" srcOrd="1" destOrd="0" parTransId="{A35CB967-A0E8-4F3C-A1EC-CD9087118078}" sibTransId="{3960B592-3E5A-46F9-A175-235059242416}"/>
    <dgm:cxn modelId="{BD2AD077-9DE9-40DC-AE07-054275BC9233}" type="presOf" srcId="{1661A560-6022-46C5-BF14-F65FDD397658}" destId="{7FD8DB8E-C856-460C-A612-B8E5724AB261}" srcOrd="0" destOrd="0" presId="urn:microsoft.com/office/officeart/2005/8/layout/radial6"/>
    <dgm:cxn modelId="{A1595359-6D6F-43A2-BE16-A422B970A85B}" type="presOf" srcId="{6C82AD02-7087-418A-A7EF-FA510CB186DE}" destId="{B8A84110-BBEE-4F5B-BDD8-C9C61D08C7E6}" srcOrd="0" destOrd="0" presId="urn:microsoft.com/office/officeart/2005/8/layout/radial6"/>
    <dgm:cxn modelId="{18ACE5A0-D521-447E-AA89-97B4181F922F}" srcId="{C410A7B4-9668-439F-AC5A-AAA1D1807EB6}" destId="{80085FFC-0FCE-48F0-8476-2775A4342433}" srcOrd="0" destOrd="0" parTransId="{A42B26EB-DD8D-499F-8A39-2AE6954B68F2}" sibTransId="{0BB3D18D-E35F-40A2-B26D-2DC0A489B2A5}"/>
    <dgm:cxn modelId="{51F2FAA3-854F-43C7-BF59-06C0BD4B722F}" type="presOf" srcId="{B71318D5-0145-4624-9509-99EDC970DDD9}" destId="{D54EAC41-E61C-4623-B685-AE56F067D4AF}" srcOrd="0" destOrd="0" presId="urn:microsoft.com/office/officeart/2005/8/layout/radial6"/>
    <dgm:cxn modelId="{A82717BC-0238-41E1-9035-232F8B1E15B2}" type="presOf" srcId="{E649D87E-DB53-4A6B-9A8C-CCAC8F05F48D}" destId="{035BF3C1-2B31-452F-9B6F-48DACA8B7C93}" srcOrd="0" destOrd="0" presId="urn:microsoft.com/office/officeart/2005/8/layout/radial6"/>
    <dgm:cxn modelId="{0D757EC1-FC2A-44D7-9B74-982F606D3541}" type="presOf" srcId="{0BB3D18D-E35F-40A2-B26D-2DC0A489B2A5}" destId="{17D34C2A-B635-454D-86CD-42BFD1B7D4EF}" srcOrd="0" destOrd="0" presId="urn:microsoft.com/office/officeart/2005/8/layout/radial6"/>
    <dgm:cxn modelId="{4D8B4DC5-58DA-4B1D-892A-FE4F8AE0CF9F}" type="presOf" srcId="{D85FEE24-2702-424A-AEFC-0E744939A9D0}" destId="{B72EC395-103F-4AE7-A4E7-B5C7CEB4E53A}" srcOrd="0" destOrd="0" presId="urn:microsoft.com/office/officeart/2005/8/layout/radial6"/>
    <dgm:cxn modelId="{7926F9CD-224D-4E3D-BD1C-389D22E0A8AE}" srcId="{C410A7B4-9668-439F-AC5A-AAA1D1807EB6}" destId="{1661A560-6022-46C5-BF14-F65FDD397658}" srcOrd="3" destOrd="0" parTransId="{E05A34FC-7C8F-42BB-9C91-A43ACDDFC053}" sibTransId="{B71318D5-0145-4624-9509-99EDC970DDD9}"/>
    <dgm:cxn modelId="{68A3EBD5-C33F-495C-AC26-460DDEB63447}" srcId="{C410A7B4-9668-439F-AC5A-AAA1D1807EB6}" destId="{2FCA597A-FD24-4D8F-B363-A40F23453397}" srcOrd="2" destOrd="0" parTransId="{8CA50540-CF7F-41A4-A5C7-B6256E46D495}" sibTransId="{6C82AD02-7087-418A-A7EF-FA510CB186DE}"/>
    <dgm:cxn modelId="{A56660DE-8540-4383-BB8A-3186C6D3808A}" type="presOf" srcId="{3960B592-3E5A-46F9-A175-235059242416}" destId="{37000CF2-DE95-44DE-98B7-3C97E5AD255F}" srcOrd="0" destOrd="0" presId="urn:microsoft.com/office/officeart/2005/8/layout/radial6"/>
    <dgm:cxn modelId="{F9ADC59A-C988-49D3-BF53-A2CE620C8AB0}" type="presParOf" srcId="{B72EC395-103F-4AE7-A4E7-B5C7CEB4E53A}" destId="{708DB819-60EE-4681-8AF9-89730E8590F8}" srcOrd="0" destOrd="0" presId="urn:microsoft.com/office/officeart/2005/8/layout/radial6"/>
    <dgm:cxn modelId="{EE5B29FC-582A-4B51-8108-26234C69727D}" type="presParOf" srcId="{B72EC395-103F-4AE7-A4E7-B5C7CEB4E53A}" destId="{044B9D58-4B53-489C-8F4C-741A0AD821A6}" srcOrd="1" destOrd="0" presId="urn:microsoft.com/office/officeart/2005/8/layout/radial6"/>
    <dgm:cxn modelId="{645D9DB1-D456-4AF4-B70F-0C2920F6B003}" type="presParOf" srcId="{B72EC395-103F-4AE7-A4E7-B5C7CEB4E53A}" destId="{DAD8230F-6593-40C9-A6F4-189D634B6417}" srcOrd="2" destOrd="0" presId="urn:microsoft.com/office/officeart/2005/8/layout/radial6"/>
    <dgm:cxn modelId="{E4DF2E5E-A936-4105-8E5F-30159F1AFD69}" type="presParOf" srcId="{B72EC395-103F-4AE7-A4E7-B5C7CEB4E53A}" destId="{17D34C2A-B635-454D-86CD-42BFD1B7D4EF}" srcOrd="3" destOrd="0" presId="urn:microsoft.com/office/officeart/2005/8/layout/radial6"/>
    <dgm:cxn modelId="{735A7E66-7945-40A2-A141-D4803B78C3FD}" type="presParOf" srcId="{B72EC395-103F-4AE7-A4E7-B5C7CEB4E53A}" destId="{035BF3C1-2B31-452F-9B6F-48DACA8B7C93}" srcOrd="4" destOrd="0" presId="urn:microsoft.com/office/officeart/2005/8/layout/radial6"/>
    <dgm:cxn modelId="{57B30821-BCF7-420E-B09C-4CC542B78486}" type="presParOf" srcId="{B72EC395-103F-4AE7-A4E7-B5C7CEB4E53A}" destId="{D73DC4CB-ACE3-4F07-A9FE-8059BE3F6935}" srcOrd="5" destOrd="0" presId="urn:microsoft.com/office/officeart/2005/8/layout/radial6"/>
    <dgm:cxn modelId="{82567111-8983-4CEE-BAC6-61D4FFDCCEA2}" type="presParOf" srcId="{B72EC395-103F-4AE7-A4E7-B5C7CEB4E53A}" destId="{37000CF2-DE95-44DE-98B7-3C97E5AD255F}" srcOrd="6" destOrd="0" presId="urn:microsoft.com/office/officeart/2005/8/layout/radial6"/>
    <dgm:cxn modelId="{27739D6E-1E49-4637-8834-2ED25C13003E}" type="presParOf" srcId="{B72EC395-103F-4AE7-A4E7-B5C7CEB4E53A}" destId="{5B4126CA-1AB6-498C-BB50-1C131CFE1C6C}" srcOrd="7" destOrd="0" presId="urn:microsoft.com/office/officeart/2005/8/layout/radial6"/>
    <dgm:cxn modelId="{95F03C17-26EF-4190-B58D-092C6FAB4049}" type="presParOf" srcId="{B72EC395-103F-4AE7-A4E7-B5C7CEB4E53A}" destId="{FE89CCF7-0DF5-46A5-AE91-E583131AB133}" srcOrd="8" destOrd="0" presId="urn:microsoft.com/office/officeart/2005/8/layout/radial6"/>
    <dgm:cxn modelId="{0B889564-B69D-49A5-8017-17F6554F84DE}" type="presParOf" srcId="{B72EC395-103F-4AE7-A4E7-B5C7CEB4E53A}" destId="{B8A84110-BBEE-4F5B-BDD8-C9C61D08C7E6}" srcOrd="9" destOrd="0" presId="urn:microsoft.com/office/officeart/2005/8/layout/radial6"/>
    <dgm:cxn modelId="{0C5FD88F-192E-4841-915C-892E2B142CAE}" type="presParOf" srcId="{B72EC395-103F-4AE7-A4E7-B5C7CEB4E53A}" destId="{7FD8DB8E-C856-460C-A612-B8E5724AB261}" srcOrd="10" destOrd="0" presId="urn:microsoft.com/office/officeart/2005/8/layout/radial6"/>
    <dgm:cxn modelId="{E3D871E4-4552-4C63-93CE-3B03B8684A9B}" type="presParOf" srcId="{B72EC395-103F-4AE7-A4E7-B5C7CEB4E53A}" destId="{F7E3FCCB-3AE9-4331-BE81-18C35F2D55DB}" srcOrd="11" destOrd="0" presId="urn:microsoft.com/office/officeart/2005/8/layout/radial6"/>
    <dgm:cxn modelId="{56E562F6-5F92-4AB0-AE17-DC87CF84F351}" type="presParOf" srcId="{B72EC395-103F-4AE7-A4E7-B5C7CEB4E53A}" destId="{D54EAC41-E61C-4623-B685-AE56F067D4AF}" srcOrd="12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DCDFE64-C331-4D6F-9EBB-8F6E7FD484BA}" type="doc">
      <dgm:prSet loTypeId="urn:microsoft.com/office/officeart/2005/8/layout/default" loCatId="list" qsTypeId="urn:microsoft.com/office/officeart/2005/8/quickstyle/simple2" qsCatId="simple" csTypeId="urn:microsoft.com/office/officeart/2005/8/colors/accent2_3" csCatId="accent2" phldr="1"/>
      <dgm:spPr/>
      <dgm:t>
        <a:bodyPr/>
        <a:lstStyle/>
        <a:p>
          <a:endParaRPr lang="zh-TW" altLang="en-US"/>
        </a:p>
      </dgm:t>
    </dgm:pt>
    <dgm:pt modelId="{AD6EFBFC-105E-4459-A28C-1DD91DBD547D}">
      <dgm:prSet phldrT="[文字]"/>
      <dgm:spPr/>
      <dgm:t>
        <a:bodyPr/>
        <a:lstStyle/>
        <a:p>
          <a:r>
            <a:rPr lang="zh-TW" altLang="en-US" dirty="0">
              <a:latin typeface="微軟正黑體" pitchFamily="34" charset="-120"/>
              <a:ea typeface="微軟正黑體" pitchFamily="34" charset="-120"/>
            </a:rPr>
            <a:t>指定運算子</a:t>
          </a:r>
        </a:p>
      </dgm:t>
    </dgm:pt>
    <dgm:pt modelId="{BD7A7FBE-A052-4640-AB28-48B0DE207CE7}" type="parTrans" cxnId="{B441471F-2672-466B-8409-85BAFF2F8597}">
      <dgm:prSet/>
      <dgm:spPr/>
      <dgm:t>
        <a:bodyPr/>
        <a:lstStyle/>
        <a:p>
          <a:endParaRPr lang="zh-TW" altLang="en-US"/>
        </a:p>
      </dgm:t>
    </dgm:pt>
    <dgm:pt modelId="{55C80A50-6868-47FB-8DE6-49CC0B50258E}" type="sibTrans" cxnId="{B441471F-2672-466B-8409-85BAFF2F8597}">
      <dgm:prSet/>
      <dgm:spPr/>
      <dgm:t>
        <a:bodyPr/>
        <a:lstStyle/>
        <a:p>
          <a:endParaRPr lang="zh-TW" altLang="en-US"/>
        </a:p>
      </dgm:t>
    </dgm:pt>
    <dgm:pt modelId="{64C32478-E923-41B4-8711-352255316116}">
      <dgm:prSet/>
      <dgm:spPr/>
      <dgm:t>
        <a:bodyPr/>
        <a:lstStyle/>
        <a:p>
          <a:r>
            <a:rPr lang="zh-TW" altLang="en-US">
              <a:latin typeface="微軟正黑體" pitchFamily="34" charset="-120"/>
              <a:ea typeface="微軟正黑體" pitchFamily="34" charset="-120"/>
            </a:rPr>
            <a:t>算數運算子</a:t>
          </a:r>
          <a:endParaRPr lang="en-US" altLang="zh-TW" dirty="0">
            <a:latin typeface="微軟正黑體" pitchFamily="34" charset="-120"/>
            <a:ea typeface="微軟正黑體" pitchFamily="34" charset="-120"/>
          </a:endParaRPr>
        </a:p>
      </dgm:t>
    </dgm:pt>
    <dgm:pt modelId="{56E350C1-8347-477A-BC66-73CAD2684B3D}" type="parTrans" cxnId="{F9556A53-4CFC-4807-870B-F68E33A92DD9}">
      <dgm:prSet/>
      <dgm:spPr/>
      <dgm:t>
        <a:bodyPr/>
        <a:lstStyle/>
        <a:p>
          <a:endParaRPr lang="zh-TW" altLang="en-US"/>
        </a:p>
      </dgm:t>
    </dgm:pt>
    <dgm:pt modelId="{6B515558-7251-4D4D-9C1E-EAE727F33A6F}" type="sibTrans" cxnId="{F9556A53-4CFC-4807-870B-F68E33A92DD9}">
      <dgm:prSet/>
      <dgm:spPr/>
      <dgm:t>
        <a:bodyPr/>
        <a:lstStyle/>
        <a:p>
          <a:endParaRPr lang="zh-TW" altLang="en-US"/>
        </a:p>
      </dgm:t>
    </dgm:pt>
    <dgm:pt modelId="{7B31208A-AB15-493D-A9D7-670EF5406480}">
      <dgm:prSet/>
      <dgm:spPr/>
      <dgm:t>
        <a:bodyPr/>
        <a:lstStyle/>
        <a:p>
          <a:r>
            <a:rPr lang="zh-TW" altLang="en-US">
              <a:latin typeface="微軟正黑體" pitchFamily="34" charset="-120"/>
              <a:ea typeface="微軟正黑體" pitchFamily="34" charset="-120"/>
            </a:rPr>
            <a:t>字串運算子</a:t>
          </a:r>
          <a:endParaRPr lang="en-US" altLang="zh-TW" dirty="0">
            <a:latin typeface="微軟正黑體" pitchFamily="34" charset="-120"/>
            <a:ea typeface="微軟正黑體" pitchFamily="34" charset="-120"/>
          </a:endParaRPr>
        </a:p>
      </dgm:t>
    </dgm:pt>
    <dgm:pt modelId="{3E0822B9-0DFD-41B7-BA66-8DB5D7FA94AC}" type="parTrans" cxnId="{5A9D84F9-580A-4892-822B-E115D8ABFEE9}">
      <dgm:prSet/>
      <dgm:spPr/>
      <dgm:t>
        <a:bodyPr/>
        <a:lstStyle/>
        <a:p>
          <a:endParaRPr lang="zh-TW" altLang="en-US"/>
        </a:p>
      </dgm:t>
    </dgm:pt>
    <dgm:pt modelId="{F0ADA9D4-BB3A-4FBE-A64E-AE435822D2DC}" type="sibTrans" cxnId="{5A9D84F9-580A-4892-822B-E115D8ABFEE9}">
      <dgm:prSet/>
      <dgm:spPr/>
      <dgm:t>
        <a:bodyPr/>
        <a:lstStyle/>
        <a:p>
          <a:endParaRPr lang="zh-TW" altLang="en-US"/>
        </a:p>
      </dgm:t>
    </dgm:pt>
    <dgm:pt modelId="{CF5A5229-6E25-413F-9849-80C8C43C0862}">
      <dgm:prSet/>
      <dgm:spPr/>
      <dgm:t>
        <a:bodyPr/>
        <a:lstStyle/>
        <a:p>
          <a:r>
            <a:rPr lang="zh-TW" altLang="en-US">
              <a:latin typeface="微軟正黑體" pitchFamily="34" charset="-120"/>
              <a:ea typeface="微軟正黑體" pitchFamily="34" charset="-120"/>
            </a:rPr>
            <a:t>比較運算子</a:t>
          </a:r>
          <a:endParaRPr lang="en-US" altLang="zh-TW" dirty="0">
            <a:latin typeface="微軟正黑體" pitchFamily="34" charset="-120"/>
            <a:ea typeface="微軟正黑體" pitchFamily="34" charset="-120"/>
          </a:endParaRPr>
        </a:p>
      </dgm:t>
    </dgm:pt>
    <dgm:pt modelId="{75B742BD-841B-40DE-B937-CCE9613E6753}" type="parTrans" cxnId="{7478628A-9BED-459A-9021-E3C00538C928}">
      <dgm:prSet/>
      <dgm:spPr/>
      <dgm:t>
        <a:bodyPr/>
        <a:lstStyle/>
        <a:p>
          <a:endParaRPr lang="zh-TW" altLang="en-US"/>
        </a:p>
      </dgm:t>
    </dgm:pt>
    <dgm:pt modelId="{0B42E257-7B67-48A2-AADB-5FFBFF2BB302}" type="sibTrans" cxnId="{7478628A-9BED-459A-9021-E3C00538C928}">
      <dgm:prSet/>
      <dgm:spPr/>
      <dgm:t>
        <a:bodyPr/>
        <a:lstStyle/>
        <a:p>
          <a:endParaRPr lang="zh-TW" altLang="en-US"/>
        </a:p>
      </dgm:t>
    </dgm:pt>
    <dgm:pt modelId="{DC2D241B-7700-4810-8696-1EEFA493481C}">
      <dgm:prSet/>
      <dgm:spPr/>
      <dgm:t>
        <a:bodyPr/>
        <a:lstStyle/>
        <a:p>
          <a:r>
            <a:rPr lang="zh-TW" altLang="en-US" dirty="0">
              <a:latin typeface="微軟正黑體" pitchFamily="34" charset="-120"/>
              <a:ea typeface="微軟正黑體" pitchFamily="34" charset="-120"/>
            </a:rPr>
            <a:t>邏輯運算子</a:t>
          </a:r>
        </a:p>
      </dgm:t>
    </dgm:pt>
    <dgm:pt modelId="{F6AC7F3B-3A89-4E3F-9514-D1875C7C6094}" type="parTrans" cxnId="{E9E1367E-F902-4B3F-B6B0-D5790CC79067}">
      <dgm:prSet/>
      <dgm:spPr/>
      <dgm:t>
        <a:bodyPr/>
        <a:lstStyle/>
        <a:p>
          <a:endParaRPr lang="zh-TW" altLang="en-US"/>
        </a:p>
      </dgm:t>
    </dgm:pt>
    <dgm:pt modelId="{6C625B78-822D-4B19-8B12-500ABD01D221}" type="sibTrans" cxnId="{E9E1367E-F902-4B3F-B6B0-D5790CC79067}">
      <dgm:prSet/>
      <dgm:spPr/>
      <dgm:t>
        <a:bodyPr/>
        <a:lstStyle/>
        <a:p>
          <a:endParaRPr lang="zh-TW" altLang="en-US"/>
        </a:p>
      </dgm:t>
    </dgm:pt>
    <dgm:pt modelId="{744B41AE-0954-4900-8C1B-B9E1314F378B}" type="pres">
      <dgm:prSet presAssocID="{EDCDFE64-C331-4D6F-9EBB-8F6E7FD484BA}" presName="diagram" presStyleCnt="0">
        <dgm:presLayoutVars>
          <dgm:dir/>
          <dgm:resizeHandles val="exact"/>
        </dgm:presLayoutVars>
      </dgm:prSet>
      <dgm:spPr/>
    </dgm:pt>
    <dgm:pt modelId="{870C0B72-9EC2-4A80-A700-5D96E3D41530}" type="pres">
      <dgm:prSet presAssocID="{AD6EFBFC-105E-4459-A28C-1DD91DBD547D}" presName="node" presStyleLbl="node1" presStyleIdx="0" presStyleCnt="5">
        <dgm:presLayoutVars>
          <dgm:bulletEnabled val="1"/>
        </dgm:presLayoutVars>
      </dgm:prSet>
      <dgm:spPr/>
    </dgm:pt>
    <dgm:pt modelId="{1AB75A52-FFBF-4B59-9983-D5313788BE7F}" type="pres">
      <dgm:prSet presAssocID="{55C80A50-6868-47FB-8DE6-49CC0B50258E}" presName="sibTrans" presStyleCnt="0"/>
      <dgm:spPr/>
    </dgm:pt>
    <dgm:pt modelId="{25725329-E737-4F3D-8F2E-E2843A78D88B}" type="pres">
      <dgm:prSet presAssocID="{64C32478-E923-41B4-8711-352255316116}" presName="node" presStyleLbl="node1" presStyleIdx="1" presStyleCnt="5">
        <dgm:presLayoutVars>
          <dgm:bulletEnabled val="1"/>
        </dgm:presLayoutVars>
      </dgm:prSet>
      <dgm:spPr/>
    </dgm:pt>
    <dgm:pt modelId="{22DBF8C9-4ED4-43A2-A96E-03B7673D7332}" type="pres">
      <dgm:prSet presAssocID="{6B515558-7251-4D4D-9C1E-EAE727F33A6F}" presName="sibTrans" presStyleCnt="0"/>
      <dgm:spPr/>
    </dgm:pt>
    <dgm:pt modelId="{DE03EF2F-C778-4F60-B4CF-A56E84B08A71}" type="pres">
      <dgm:prSet presAssocID="{7B31208A-AB15-493D-A9D7-670EF5406480}" presName="node" presStyleLbl="node1" presStyleIdx="2" presStyleCnt="5">
        <dgm:presLayoutVars>
          <dgm:bulletEnabled val="1"/>
        </dgm:presLayoutVars>
      </dgm:prSet>
      <dgm:spPr/>
    </dgm:pt>
    <dgm:pt modelId="{BCD97531-8F71-40E5-861E-DDF0D8AFF255}" type="pres">
      <dgm:prSet presAssocID="{F0ADA9D4-BB3A-4FBE-A64E-AE435822D2DC}" presName="sibTrans" presStyleCnt="0"/>
      <dgm:spPr/>
    </dgm:pt>
    <dgm:pt modelId="{7CC35EE5-5392-44FD-B7DD-AC55D46A52FB}" type="pres">
      <dgm:prSet presAssocID="{CF5A5229-6E25-413F-9849-80C8C43C0862}" presName="node" presStyleLbl="node1" presStyleIdx="3" presStyleCnt="5">
        <dgm:presLayoutVars>
          <dgm:bulletEnabled val="1"/>
        </dgm:presLayoutVars>
      </dgm:prSet>
      <dgm:spPr/>
    </dgm:pt>
    <dgm:pt modelId="{5D4EA881-A67A-498F-829E-475F1751B668}" type="pres">
      <dgm:prSet presAssocID="{0B42E257-7B67-48A2-AADB-5FFBFF2BB302}" presName="sibTrans" presStyleCnt="0"/>
      <dgm:spPr/>
    </dgm:pt>
    <dgm:pt modelId="{06C32FF8-B544-43C0-89A0-9EA20E4FC875}" type="pres">
      <dgm:prSet presAssocID="{DC2D241B-7700-4810-8696-1EEFA493481C}" presName="node" presStyleLbl="node1" presStyleIdx="4" presStyleCnt="5">
        <dgm:presLayoutVars>
          <dgm:bulletEnabled val="1"/>
        </dgm:presLayoutVars>
      </dgm:prSet>
      <dgm:spPr/>
    </dgm:pt>
  </dgm:ptLst>
  <dgm:cxnLst>
    <dgm:cxn modelId="{0008220A-99FC-41D0-B33C-04E7D5379880}" type="presOf" srcId="{CF5A5229-6E25-413F-9849-80C8C43C0862}" destId="{7CC35EE5-5392-44FD-B7DD-AC55D46A52FB}" srcOrd="0" destOrd="0" presId="urn:microsoft.com/office/officeart/2005/8/layout/default"/>
    <dgm:cxn modelId="{F287451A-2FDA-450B-B86A-42026C3D180A}" type="presOf" srcId="{64C32478-E923-41B4-8711-352255316116}" destId="{25725329-E737-4F3D-8F2E-E2843A78D88B}" srcOrd="0" destOrd="0" presId="urn:microsoft.com/office/officeart/2005/8/layout/default"/>
    <dgm:cxn modelId="{B441471F-2672-466B-8409-85BAFF2F8597}" srcId="{EDCDFE64-C331-4D6F-9EBB-8F6E7FD484BA}" destId="{AD6EFBFC-105E-4459-A28C-1DD91DBD547D}" srcOrd="0" destOrd="0" parTransId="{BD7A7FBE-A052-4640-AB28-48B0DE207CE7}" sibTransId="{55C80A50-6868-47FB-8DE6-49CC0B50258E}"/>
    <dgm:cxn modelId="{F9556A53-4CFC-4807-870B-F68E33A92DD9}" srcId="{EDCDFE64-C331-4D6F-9EBB-8F6E7FD484BA}" destId="{64C32478-E923-41B4-8711-352255316116}" srcOrd="1" destOrd="0" parTransId="{56E350C1-8347-477A-BC66-73CAD2684B3D}" sibTransId="{6B515558-7251-4D4D-9C1E-EAE727F33A6F}"/>
    <dgm:cxn modelId="{E9E1367E-F902-4B3F-B6B0-D5790CC79067}" srcId="{EDCDFE64-C331-4D6F-9EBB-8F6E7FD484BA}" destId="{DC2D241B-7700-4810-8696-1EEFA493481C}" srcOrd="4" destOrd="0" parTransId="{F6AC7F3B-3A89-4E3F-9514-D1875C7C6094}" sibTransId="{6C625B78-822D-4B19-8B12-500ABD01D221}"/>
    <dgm:cxn modelId="{D66A2785-046F-4370-B959-2C64FF938135}" type="presOf" srcId="{EDCDFE64-C331-4D6F-9EBB-8F6E7FD484BA}" destId="{744B41AE-0954-4900-8C1B-B9E1314F378B}" srcOrd="0" destOrd="0" presId="urn:microsoft.com/office/officeart/2005/8/layout/default"/>
    <dgm:cxn modelId="{7478628A-9BED-459A-9021-E3C00538C928}" srcId="{EDCDFE64-C331-4D6F-9EBB-8F6E7FD484BA}" destId="{CF5A5229-6E25-413F-9849-80C8C43C0862}" srcOrd="3" destOrd="0" parTransId="{75B742BD-841B-40DE-B937-CCE9613E6753}" sibTransId="{0B42E257-7B67-48A2-AADB-5FFBFF2BB302}"/>
    <dgm:cxn modelId="{E75E32DC-CBFB-4DA7-BD7D-1B1C9619EFAD}" type="presOf" srcId="{7B31208A-AB15-493D-A9D7-670EF5406480}" destId="{DE03EF2F-C778-4F60-B4CF-A56E84B08A71}" srcOrd="0" destOrd="0" presId="urn:microsoft.com/office/officeart/2005/8/layout/default"/>
    <dgm:cxn modelId="{E400A1DF-0252-4821-95D6-992802E20049}" type="presOf" srcId="{DC2D241B-7700-4810-8696-1EEFA493481C}" destId="{06C32FF8-B544-43C0-89A0-9EA20E4FC875}" srcOrd="0" destOrd="0" presId="urn:microsoft.com/office/officeart/2005/8/layout/default"/>
    <dgm:cxn modelId="{BD2064EB-E411-438D-A13D-37EC3824CCFD}" type="presOf" srcId="{AD6EFBFC-105E-4459-A28C-1DD91DBD547D}" destId="{870C0B72-9EC2-4A80-A700-5D96E3D41530}" srcOrd="0" destOrd="0" presId="urn:microsoft.com/office/officeart/2005/8/layout/default"/>
    <dgm:cxn modelId="{5A9D84F9-580A-4892-822B-E115D8ABFEE9}" srcId="{EDCDFE64-C331-4D6F-9EBB-8F6E7FD484BA}" destId="{7B31208A-AB15-493D-A9D7-670EF5406480}" srcOrd="2" destOrd="0" parTransId="{3E0822B9-0DFD-41B7-BA66-8DB5D7FA94AC}" sibTransId="{F0ADA9D4-BB3A-4FBE-A64E-AE435822D2DC}"/>
    <dgm:cxn modelId="{703465E2-1356-4F3B-BAD3-C73305AC93AF}" type="presParOf" srcId="{744B41AE-0954-4900-8C1B-B9E1314F378B}" destId="{870C0B72-9EC2-4A80-A700-5D96E3D41530}" srcOrd="0" destOrd="0" presId="urn:microsoft.com/office/officeart/2005/8/layout/default"/>
    <dgm:cxn modelId="{A478C310-4066-477A-BC7F-1C9F3C8989CF}" type="presParOf" srcId="{744B41AE-0954-4900-8C1B-B9E1314F378B}" destId="{1AB75A52-FFBF-4B59-9983-D5313788BE7F}" srcOrd="1" destOrd="0" presId="urn:microsoft.com/office/officeart/2005/8/layout/default"/>
    <dgm:cxn modelId="{77A43242-8886-4159-8A0A-BFEF0763DD48}" type="presParOf" srcId="{744B41AE-0954-4900-8C1B-B9E1314F378B}" destId="{25725329-E737-4F3D-8F2E-E2843A78D88B}" srcOrd="2" destOrd="0" presId="urn:microsoft.com/office/officeart/2005/8/layout/default"/>
    <dgm:cxn modelId="{4990ECA5-8C9A-4359-B51C-057DDDCAFE35}" type="presParOf" srcId="{744B41AE-0954-4900-8C1B-B9E1314F378B}" destId="{22DBF8C9-4ED4-43A2-A96E-03B7673D7332}" srcOrd="3" destOrd="0" presId="urn:microsoft.com/office/officeart/2005/8/layout/default"/>
    <dgm:cxn modelId="{FBD56BD3-4CE2-4FA7-8344-0A17BF9DE98D}" type="presParOf" srcId="{744B41AE-0954-4900-8C1B-B9E1314F378B}" destId="{DE03EF2F-C778-4F60-B4CF-A56E84B08A71}" srcOrd="4" destOrd="0" presId="urn:microsoft.com/office/officeart/2005/8/layout/default"/>
    <dgm:cxn modelId="{349A2F6C-C7D2-4DA0-A56F-A94A834DA497}" type="presParOf" srcId="{744B41AE-0954-4900-8C1B-B9E1314F378B}" destId="{BCD97531-8F71-40E5-861E-DDF0D8AFF255}" srcOrd="5" destOrd="0" presId="urn:microsoft.com/office/officeart/2005/8/layout/default"/>
    <dgm:cxn modelId="{7D679FA1-5963-49F2-81E3-3DF22C65CCBF}" type="presParOf" srcId="{744B41AE-0954-4900-8C1B-B9E1314F378B}" destId="{7CC35EE5-5392-44FD-B7DD-AC55D46A52FB}" srcOrd="6" destOrd="0" presId="urn:microsoft.com/office/officeart/2005/8/layout/default"/>
    <dgm:cxn modelId="{5C181B02-A17C-4DE9-86AE-4F1903033A71}" type="presParOf" srcId="{744B41AE-0954-4900-8C1B-B9E1314F378B}" destId="{5D4EA881-A67A-498F-829E-475F1751B668}" srcOrd="7" destOrd="0" presId="urn:microsoft.com/office/officeart/2005/8/layout/default"/>
    <dgm:cxn modelId="{D6A1D62D-B349-4334-90B1-16DA1A47829D}" type="presParOf" srcId="{744B41AE-0954-4900-8C1B-B9E1314F378B}" destId="{06C32FF8-B544-43C0-89A0-9EA20E4FC875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6F510E3-A88D-4A73-8AAC-4843767B8467}" type="doc">
      <dgm:prSet loTypeId="urn:microsoft.com/office/officeart/2005/8/layout/cycle6" loCatId="cycle" qsTypeId="urn:microsoft.com/office/officeart/2005/8/quickstyle/3d1" qsCatId="3D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53341F32-F2F3-4CA7-A5E1-21B868F4B771}">
      <dgm:prSet phldrT="[文字]"/>
      <dgm:spPr/>
      <dgm:t>
        <a:bodyPr/>
        <a:lstStyle/>
        <a:p>
          <a:r>
            <a:rPr lang="zh-TW" altLang="en-US" dirty="0"/>
            <a:t>數組</a:t>
          </a:r>
          <a:r>
            <a:rPr lang="en-US" altLang="zh-TW" dirty="0"/>
            <a:t>(tuple)</a:t>
          </a:r>
          <a:endParaRPr lang="zh-TW" altLang="en-US" dirty="0"/>
        </a:p>
      </dgm:t>
    </dgm:pt>
    <dgm:pt modelId="{2F91E468-1AEF-4904-A096-8D2FBE020A6D}" type="parTrans" cxnId="{4144A0B3-FFF5-4B0D-8C61-E58E283C9CA7}">
      <dgm:prSet/>
      <dgm:spPr/>
      <dgm:t>
        <a:bodyPr/>
        <a:lstStyle/>
        <a:p>
          <a:endParaRPr lang="zh-TW" altLang="en-US"/>
        </a:p>
      </dgm:t>
    </dgm:pt>
    <dgm:pt modelId="{0871D912-71DD-492C-9125-90DBAE618AAE}" type="sibTrans" cxnId="{4144A0B3-FFF5-4B0D-8C61-E58E283C9CA7}">
      <dgm:prSet/>
      <dgm:spPr/>
      <dgm:t>
        <a:bodyPr/>
        <a:lstStyle/>
        <a:p>
          <a:endParaRPr lang="zh-TW" altLang="en-US"/>
        </a:p>
      </dgm:t>
    </dgm:pt>
    <dgm:pt modelId="{0C4697A3-A81B-418C-BF03-B2BED6EB5BD6}">
      <dgm:prSet/>
      <dgm:spPr/>
      <dgm:t>
        <a:bodyPr/>
        <a:lstStyle/>
        <a:p>
          <a:r>
            <a:rPr lang="zh-TW" altLang="en-US"/>
            <a:t>串列</a:t>
          </a:r>
          <a:r>
            <a:rPr lang="en-US" altLang="zh-TW"/>
            <a:t>(list)</a:t>
          </a:r>
          <a:endParaRPr lang="en-US" altLang="zh-TW" dirty="0"/>
        </a:p>
      </dgm:t>
    </dgm:pt>
    <dgm:pt modelId="{18C94CAB-1F68-4B6A-8A3D-1A46E1F148A6}" type="parTrans" cxnId="{01BF8778-F373-45F1-B05E-64D457252641}">
      <dgm:prSet/>
      <dgm:spPr/>
      <dgm:t>
        <a:bodyPr/>
        <a:lstStyle/>
        <a:p>
          <a:endParaRPr lang="zh-TW" altLang="en-US"/>
        </a:p>
      </dgm:t>
    </dgm:pt>
    <dgm:pt modelId="{14EF15AE-A7E3-417D-A125-259970E9864D}" type="sibTrans" cxnId="{01BF8778-F373-45F1-B05E-64D457252641}">
      <dgm:prSet/>
      <dgm:spPr/>
      <dgm:t>
        <a:bodyPr/>
        <a:lstStyle/>
        <a:p>
          <a:endParaRPr lang="zh-TW" altLang="en-US"/>
        </a:p>
      </dgm:t>
    </dgm:pt>
    <dgm:pt modelId="{5E712D22-4784-4FC0-AF1C-AACBDD1FEF97}">
      <dgm:prSet/>
      <dgm:spPr/>
      <dgm:t>
        <a:bodyPr/>
        <a:lstStyle/>
        <a:p>
          <a:r>
            <a:rPr lang="zh-TW" altLang="en-US"/>
            <a:t>字典</a:t>
          </a:r>
          <a:r>
            <a:rPr lang="en-US" altLang="zh-TW"/>
            <a:t>(dict)</a:t>
          </a:r>
          <a:endParaRPr lang="en-US" altLang="zh-TW" dirty="0"/>
        </a:p>
      </dgm:t>
    </dgm:pt>
    <dgm:pt modelId="{32A3080E-2F1E-47DC-BAFA-63FB2E8E4A08}" type="parTrans" cxnId="{99826112-1969-48B6-9A37-4E3D571A2D2D}">
      <dgm:prSet/>
      <dgm:spPr/>
      <dgm:t>
        <a:bodyPr/>
        <a:lstStyle/>
        <a:p>
          <a:endParaRPr lang="zh-TW" altLang="en-US"/>
        </a:p>
      </dgm:t>
    </dgm:pt>
    <dgm:pt modelId="{F0EDBFF1-7A98-4866-BB04-B843DA43176B}" type="sibTrans" cxnId="{99826112-1969-48B6-9A37-4E3D571A2D2D}">
      <dgm:prSet/>
      <dgm:spPr/>
      <dgm:t>
        <a:bodyPr/>
        <a:lstStyle/>
        <a:p>
          <a:endParaRPr lang="zh-TW" altLang="en-US"/>
        </a:p>
      </dgm:t>
    </dgm:pt>
    <dgm:pt modelId="{B967912A-9250-417E-BB8B-FEA698A0B5F8}">
      <dgm:prSet/>
      <dgm:spPr/>
      <dgm:t>
        <a:bodyPr/>
        <a:lstStyle/>
        <a:p>
          <a:r>
            <a:rPr lang="zh-TW" altLang="en-US" dirty="0"/>
            <a:t>集合</a:t>
          </a:r>
          <a:r>
            <a:rPr lang="en-US" altLang="zh-TW" dirty="0"/>
            <a:t>(set)</a:t>
          </a:r>
          <a:endParaRPr lang="zh-TW" altLang="en-US" dirty="0"/>
        </a:p>
      </dgm:t>
    </dgm:pt>
    <dgm:pt modelId="{8D94411A-23D4-4E39-808C-EF66B084084D}" type="parTrans" cxnId="{22321E78-5DC1-4969-BA82-503AF32A01EE}">
      <dgm:prSet/>
      <dgm:spPr/>
      <dgm:t>
        <a:bodyPr/>
        <a:lstStyle/>
        <a:p>
          <a:endParaRPr lang="zh-TW" altLang="en-US"/>
        </a:p>
      </dgm:t>
    </dgm:pt>
    <dgm:pt modelId="{EA6DB620-9491-4375-91A6-A33945DC5ECF}" type="sibTrans" cxnId="{22321E78-5DC1-4969-BA82-503AF32A01EE}">
      <dgm:prSet/>
      <dgm:spPr/>
      <dgm:t>
        <a:bodyPr/>
        <a:lstStyle/>
        <a:p>
          <a:endParaRPr lang="zh-TW" altLang="en-US"/>
        </a:p>
      </dgm:t>
    </dgm:pt>
    <dgm:pt modelId="{FA5899E4-798F-4CCA-A377-4F2D3A006755}" type="pres">
      <dgm:prSet presAssocID="{86F510E3-A88D-4A73-8AAC-4843767B8467}" presName="cycle" presStyleCnt="0">
        <dgm:presLayoutVars>
          <dgm:dir/>
          <dgm:resizeHandles val="exact"/>
        </dgm:presLayoutVars>
      </dgm:prSet>
      <dgm:spPr/>
    </dgm:pt>
    <dgm:pt modelId="{DE24F0A5-264A-4F22-8769-A9E797687C26}" type="pres">
      <dgm:prSet presAssocID="{53341F32-F2F3-4CA7-A5E1-21B868F4B771}" presName="node" presStyleLbl="node1" presStyleIdx="0" presStyleCnt="4">
        <dgm:presLayoutVars>
          <dgm:bulletEnabled val="1"/>
        </dgm:presLayoutVars>
      </dgm:prSet>
      <dgm:spPr/>
    </dgm:pt>
    <dgm:pt modelId="{2865BC53-37FC-45C9-99E9-03259C4984A4}" type="pres">
      <dgm:prSet presAssocID="{53341F32-F2F3-4CA7-A5E1-21B868F4B771}" presName="spNode" presStyleCnt="0"/>
      <dgm:spPr/>
    </dgm:pt>
    <dgm:pt modelId="{C9936A42-45C3-4EFB-BB3D-D3EDF06B4367}" type="pres">
      <dgm:prSet presAssocID="{0871D912-71DD-492C-9125-90DBAE618AAE}" presName="sibTrans" presStyleLbl="sibTrans1D1" presStyleIdx="0" presStyleCnt="4"/>
      <dgm:spPr/>
    </dgm:pt>
    <dgm:pt modelId="{6947A905-BD6A-47C2-A0A3-E4BDFD094135}" type="pres">
      <dgm:prSet presAssocID="{0C4697A3-A81B-418C-BF03-B2BED6EB5BD6}" presName="node" presStyleLbl="node1" presStyleIdx="1" presStyleCnt="4">
        <dgm:presLayoutVars>
          <dgm:bulletEnabled val="1"/>
        </dgm:presLayoutVars>
      </dgm:prSet>
      <dgm:spPr/>
    </dgm:pt>
    <dgm:pt modelId="{31FD29F0-E6F5-4305-9DC4-7CE289D71475}" type="pres">
      <dgm:prSet presAssocID="{0C4697A3-A81B-418C-BF03-B2BED6EB5BD6}" presName="spNode" presStyleCnt="0"/>
      <dgm:spPr/>
    </dgm:pt>
    <dgm:pt modelId="{A1DB4B17-7E88-46CB-A4C1-C394E142425D}" type="pres">
      <dgm:prSet presAssocID="{14EF15AE-A7E3-417D-A125-259970E9864D}" presName="sibTrans" presStyleLbl="sibTrans1D1" presStyleIdx="1" presStyleCnt="4"/>
      <dgm:spPr/>
    </dgm:pt>
    <dgm:pt modelId="{5AF91BF5-5044-4B1D-BC19-9AE6D4065BBA}" type="pres">
      <dgm:prSet presAssocID="{5E712D22-4784-4FC0-AF1C-AACBDD1FEF97}" presName="node" presStyleLbl="node1" presStyleIdx="2" presStyleCnt="4">
        <dgm:presLayoutVars>
          <dgm:bulletEnabled val="1"/>
        </dgm:presLayoutVars>
      </dgm:prSet>
      <dgm:spPr/>
    </dgm:pt>
    <dgm:pt modelId="{8D277830-F3EA-4AAF-8530-C534236C2230}" type="pres">
      <dgm:prSet presAssocID="{5E712D22-4784-4FC0-AF1C-AACBDD1FEF97}" presName="spNode" presStyleCnt="0"/>
      <dgm:spPr/>
    </dgm:pt>
    <dgm:pt modelId="{7CA098EA-8486-492B-859A-291DFC91A012}" type="pres">
      <dgm:prSet presAssocID="{F0EDBFF1-7A98-4866-BB04-B843DA43176B}" presName="sibTrans" presStyleLbl="sibTrans1D1" presStyleIdx="2" presStyleCnt="4"/>
      <dgm:spPr/>
    </dgm:pt>
    <dgm:pt modelId="{74C9B63C-06A9-4FB8-9A26-44EC52142276}" type="pres">
      <dgm:prSet presAssocID="{B967912A-9250-417E-BB8B-FEA698A0B5F8}" presName="node" presStyleLbl="node1" presStyleIdx="3" presStyleCnt="4">
        <dgm:presLayoutVars>
          <dgm:bulletEnabled val="1"/>
        </dgm:presLayoutVars>
      </dgm:prSet>
      <dgm:spPr/>
    </dgm:pt>
    <dgm:pt modelId="{8843F51B-A7FE-4357-BD32-D5746069AD0F}" type="pres">
      <dgm:prSet presAssocID="{B967912A-9250-417E-BB8B-FEA698A0B5F8}" presName="spNode" presStyleCnt="0"/>
      <dgm:spPr/>
    </dgm:pt>
    <dgm:pt modelId="{2FFB528D-011A-43C2-95EF-EC11B102C8E2}" type="pres">
      <dgm:prSet presAssocID="{EA6DB620-9491-4375-91A6-A33945DC5ECF}" presName="sibTrans" presStyleLbl="sibTrans1D1" presStyleIdx="3" presStyleCnt="4"/>
      <dgm:spPr/>
    </dgm:pt>
  </dgm:ptLst>
  <dgm:cxnLst>
    <dgm:cxn modelId="{B8DD0C11-C226-427F-BCFA-3875C49319B5}" type="presOf" srcId="{0871D912-71DD-492C-9125-90DBAE618AAE}" destId="{C9936A42-45C3-4EFB-BB3D-D3EDF06B4367}" srcOrd="0" destOrd="0" presId="urn:microsoft.com/office/officeart/2005/8/layout/cycle6"/>
    <dgm:cxn modelId="{99826112-1969-48B6-9A37-4E3D571A2D2D}" srcId="{86F510E3-A88D-4A73-8AAC-4843767B8467}" destId="{5E712D22-4784-4FC0-AF1C-AACBDD1FEF97}" srcOrd="2" destOrd="0" parTransId="{32A3080E-2F1E-47DC-BAFA-63FB2E8E4A08}" sibTransId="{F0EDBFF1-7A98-4866-BB04-B843DA43176B}"/>
    <dgm:cxn modelId="{AEC24422-1F0D-40FD-B14E-4B9875DF46D0}" type="presOf" srcId="{14EF15AE-A7E3-417D-A125-259970E9864D}" destId="{A1DB4B17-7E88-46CB-A4C1-C394E142425D}" srcOrd="0" destOrd="0" presId="urn:microsoft.com/office/officeart/2005/8/layout/cycle6"/>
    <dgm:cxn modelId="{9EE32C25-2AE2-4721-B01D-D8579254DA3B}" type="presOf" srcId="{53341F32-F2F3-4CA7-A5E1-21B868F4B771}" destId="{DE24F0A5-264A-4F22-8769-A9E797687C26}" srcOrd="0" destOrd="0" presId="urn:microsoft.com/office/officeart/2005/8/layout/cycle6"/>
    <dgm:cxn modelId="{CC0A922B-F099-4CAE-994E-66A9A119F01E}" type="presOf" srcId="{EA6DB620-9491-4375-91A6-A33945DC5ECF}" destId="{2FFB528D-011A-43C2-95EF-EC11B102C8E2}" srcOrd="0" destOrd="0" presId="urn:microsoft.com/office/officeart/2005/8/layout/cycle6"/>
    <dgm:cxn modelId="{B6A59163-4966-4AFE-8920-26CCD9FD64E6}" type="presOf" srcId="{B967912A-9250-417E-BB8B-FEA698A0B5F8}" destId="{74C9B63C-06A9-4FB8-9A26-44EC52142276}" srcOrd="0" destOrd="0" presId="urn:microsoft.com/office/officeart/2005/8/layout/cycle6"/>
    <dgm:cxn modelId="{4D1E1446-74A9-4474-820F-D08D92DE36C2}" type="presOf" srcId="{F0EDBFF1-7A98-4866-BB04-B843DA43176B}" destId="{7CA098EA-8486-492B-859A-291DFC91A012}" srcOrd="0" destOrd="0" presId="urn:microsoft.com/office/officeart/2005/8/layout/cycle6"/>
    <dgm:cxn modelId="{8CA3C952-EDE6-4864-BEAA-9AFFC6302673}" type="presOf" srcId="{0C4697A3-A81B-418C-BF03-B2BED6EB5BD6}" destId="{6947A905-BD6A-47C2-A0A3-E4BDFD094135}" srcOrd="0" destOrd="0" presId="urn:microsoft.com/office/officeart/2005/8/layout/cycle6"/>
    <dgm:cxn modelId="{22321E78-5DC1-4969-BA82-503AF32A01EE}" srcId="{86F510E3-A88D-4A73-8AAC-4843767B8467}" destId="{B967912A-9250-417E-BB8B-FEA698A0B5F8}" srcOrd="3" destOrd="0" parTransId="{8D94411A-23D4-4E39-808C-EF66B084084D}" sibTransId="{EA6DB620-9491-4375-91A6-A33945DC5ECF}"/>
    <dgm:cxn modelId="{01BF8778-F373-45F1-B05E-64D457252641}" srcId="{86F510E3-A88D-4A73-8AAC-4843767B8467}" destId="{0C4697A3-A81B-418C-BF03-B2BED6EB5BD6}" srcOrd="1" destOrd="0" parTransId="{18C94CAB-1F68-4B6A-8A3D-1A46E1F148A6}" sibTransId="{14EF15AE-A7E3-417D-A125-259970E9864D}"/>
    <dgm:cxn modelId="{E7CB0B9D-5245-434C-A647-654FE5F08C7C}" type="presOf" srcId="{5E712D22-4784-4FC0-AF1C-AACBDD1FEF97}" destId="{5AF91BF5-5044-4B1D-BC19-9AE6D4065BBA}" srcOrd="0" destOrd="0" presId="urn:microsoft.com/office/officeart/2005/8/layout/cycle6"/>
    <dgm:cxn modelId="{4144A0B3-FFF5-4B0D-8C61-E58E283C9CA7}" srcId="{86F510E3-A88D-4A73-8AAC-4843767B8467}" destId="{53341F32-F2F3-4CA7-A5E1-21B868F4B771}" srcOrd="0" destOrd="0" parTransId="{2F91E468-1AEF-4904-A096-8D2FBE020A6D}" sibTransId="{0871D912-71DD-492C-9125-90DBAE618AAE}"/>
    <dgm:cxn modelId="{AF68AEE1-4827-4CF2-B726-D7D1389DAEB5}" type="presOf" srcId="{86F510E3-A88D-4A73-8AAC-4843767B8467}" destId="{FA5899E4-798F-4CCA-A377-4F2D3A006755}" srcOrd="0" destOrd="0" presId="urn:microsoft.com/office/officeart/2005/8/layout/cycle6"/>
    <dgm:cxn modelId="{6B4BF9C4-7464-4F06-BDAB-557D47582D51}" type="presParOf" srcId="{FA5899E4-798F-4CCA-A377-4F2D3A006755}" destId="{DE24F0A5-264A-4F22-8769-A9E797687C26}" srcOrd="0" destOrd="0" presId="urn:microsoft.com/office/officeart/2005/8/layout/cycle6"/>
    <dgm:cxn modelId="{BA0B7880-9B76-4F7B-B4C1-09C1CAE737AE}" type="presParOf" srcId="{FA5899E4-798F-4CCA-A377-4F2D3A006755}" destId="{2865BC53-37FC-45C9-99E9-03259C4984A4}" srcOrd="1" destOrd="0" presId="urn:microsoft.com/office/officeart/2005/8/layout/cycle6"/>
    <dgm:cxn modelId="{F69E8866-A8C5-4F00-95FB-E1AD2D6C21EF}" type="presParOf" srcId="{FA5899E4-798F-4CCA-A377-4F2D3A006755}" destId="{C9936A42-45C3-4EFB-BB3D-D3EDF06B4367}" srcOrd="2" destOrd="0" presId="urn:microsoft.com/office/officeart/2005/8/layout/cycle6"/>
    <dgm:cxn modelId="{4FFA26A8-0B4E-47EF-958A-A83D37E2F586}" type="presParOf" srcId="{FA5899E4-798F-4CCA-A377-4F2D3A006755}" destId="{6947A905-BD6A-47C2-A0A3-E4BDFD094135}" srcOrd="3" destOrd="0" presId="urn:microsoft.com/office/officeart/2005/8/layout/cycle6"/>
    <dgm:cxn modelId="{18B7C191-94E8-433E-834F-358E01DD4161}" type="presParOf" srcId="{FA5899E4-798F-4CCA-A377-4F2D3A006755}" destId="{31FD29F0-E6F5-4305-9DC4-7CE289D71475}" srcOrd="4" destOrd="0" presId="urn:microsoft.com/office/officeart/2005/8/layout/cycle6"/>
    <dgm:cxn modelId="{A0CA10F8-806D-4128-A45E-C8CF472C1EDC}" type="presParOf" srcId="{FA5899E4-798F-4CCA-A377-4F2D3A006755}" destId="{A1DB4B17-7E88-46CB-A4C1-C394E142425D}" srcOrd="5" destOrd="0" presId="urn:microsoft.com/office/officeart/2005/8/layout/cycle6"/>
    <dgm:cxn modelId="{FC31CBBF-B4FD-4E7F-915C-F666CE3651B6}" type="presParOf" srcId="{FA5899E4-798F-4CCA-A377-4F2D3A006755}" destId="{5AF91BF5-5044-4B1D-BC19-9AE6D4065BBA}" srcOrd="6" destOrd="0" presId="urn:microsoft.com/office/officeart/2005/8/layout/cycle6"/>
    <dgm:cxn modelId="{8DB3CD38-2421-45A3-A924-6531D4CB0F6C}" type="presParOf" srcId="{FA5899E4-798F-4CCA-A377-4F2D3A006755}" destId="{8D277830-F3EA-4AAF-8530-C534236C2230}" srcOrd="7" destOrd="0" presId="urn:microsoft.com/office/officeart/2005/8/layout/cycle6"/>
    <dgm:cxn modelId="{F3F3CAE2-1B3D-4E00-8AF2-6C21FE2AECCD}" type="presParOf" srcId="{FA5899E4-798F-4CCA-A377-4F2D3A006755}" destId="{7CA098EA-8486-492B-859A-291DFC91A012}" srcOrd="8" destOrd="0" presId="urn:microsoft.com/office/officeart/2005/8/layout/cycle6"/>
    <dgm:cxn modelId="{EE717DC1-9133-424B-88CC-C6D7F4E7B9C3}" type="presParOf" srcId="{FA5899E4-798F-4CCA-A377-4F2D3A006755}" destId="{74C9B63C-06A9-4FB8-9A26-44EC52142276}" srcOrd="9" destOrd="0" presId="urn:microsoft.com/office/officeart/2005/8/layout/cycle6"/>
    <dgm:cxn modelId="{3C905D54-5FC2-4655-8F16-4EF5B4BB3B27}" type="presParOf" srcId="{FA5899E4-798F-4CCA-A377-4F2D3A006755}" destId="{8843F51B-A7FE-4357-BD32-D5746069AD0F}" srcOrd="10" destOrd="0" presId="urn:microsoft.com/office/officeart/2005/8/layout/cycle6"/>
    <dgm:cxn modelId="{29AF20A7-F566-405A-A307-89B3F1230827}" type="presParOf" srcId="{FA5899E4-798F-4CCA-A377-4F2D3A006755}" destId="{2FFB528D-011A-43C2-95EF-EC11B102C8E2}" srcOrd="11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17F8B62-1006-440A-A8C4-F26682E2924A}" type="doc">
      <dgm:prSet loTypeId="urn:microsoft.com/office/officeart/2005/8/layout/venn3" loCatId="relationship" qsTypeId="urn:microsoft.com/office/officeart/2005/8/quickstyle/3d1" qsCatId="3D" csTypeId="urn:microsoft.com/office/officeart/2005/8/colors/colorful3" csCatId="colorful" phldr="1"/>
      <dgm:spPr/>
      <dgm:t>
        <a:bodyPr/>
        <a:lstStyle/>
        <a:p>
          <a:endParaRPr lang="zh-TW" altLang="en-US"/>
        </a:p>
      </dgm:t>
    </dgm:pt>
    <dgm:pt modelId="{6BE78D37-F1CD-441E-ADB9-9071B0EA3AFE}">
      <dgm:prSet phldrT="[文字]"/>
      <dgm:spPr/>
      <dgm:t>
        <a:bodyPr/>
        <a:lstStyle/>
        <a:p>
          <a:r>
            <a:rPr lang="zh-TW" altLang="en-US">
              <a:latin typeface="微軟正黑體" pitchFamily="34" charset="-120"/>
              <a:ea typeface="微軟正黑體" pitchFamily="34" charset="-120"/>
            </a:rPr>
            <a:t>聯集</a:t>
          </a:r>
          <a:r>
            <a:rPr lang="en-US" altLang="zh-TW">
              <a:latin typeface="微軟正黑體" pitchFamily="34" charset="-120"/>
              <a:ea typeface="微軟正黑體" pitchFamily="34" charset="-120"/>
            </a:rPr>
            <a:t>(|)</a:t>
          </a:r>
          <a:endParaRPr lang="zh-TW" altLang="en-US" dirty="0">
            <a:latin typeface="微軟正黑體" pitchFamily="34" charset="-120"/>
            <a:ea typeface="微軟正黑體" pitchFamily="34" charset="-120"/>
          </a:endParaRPr>
        </a:p>
      </dgm:t>
    </dgm:pt>
    <dgm:pt modelId="{665AB15A-F4E8-49C6-B83D-449CF1AC8CA1}" type="parTrans" cxnId="{B3E69CF9-150D-407E-940F-C5465882EBFE}">
      <dgm:prSet/>
      <dgm:spPr/>
      <dgm:t>
        <a:bodyPr/>
        <a:lstStyle/>
        <a:p>
          <a:endParaRPr lang="zh-TW" altLang="en-US"/>
        </a:p>
      </dgm:t>
    </dgm:pt>
    <dgm:pt modelId="{AC9688AC-A839-4F09-BC05-C08D40739160}" type="sibTrans" cxnId="{B3E69CF9-150D-407E-940F-C5465882EBFE}">
      <dgm:prSet/>
      <dgm:spPr/>
      <dgm:t>
        <a:bodyPr/>
        <a:lstStyle/>
        <a:p>
          <a:endParaRPr lang="zh-TW" altLang="en-US"/>
        </a:p>
      </dgm:t>
    </dgm:pt>
    <dgm:pt modelId="{CEDC9D34-A4C7-43F0-8A7F-8FB9C84B432F}">
      <dgm:prSet/>
      <dgm:spPr/>
      <dgm:t>
        <a:bodyPr/>
        <a:lstStyle/>
        <a:p>
          <a:r>
            <a:rPr lang="zh-TW" altLang="en-US" dirty="0">
              <a:latin typeface="微軟正黑體" pitchFamily="34" charset="-120"/>
              <a:ea typeface="微軟正黑體" pitchFamily="34" charset="-120"/>
            </a:rPr>
            <a:t>交集</a:t>
          </a:r>
          <a:r>
            <a:rPr lang="en-US" altLang="zh-TW" dirty="0">
              <a:latin typeface="微軟正黑體" pitchFamily="34" charset="-120"/>
              <a:ea typeface="微軟正黑體" pitchFamily="34" charset="-120"/>
            </a:rPr>
            <a:t>(&amp;)</a:t>
          </a:r>
        </a:p>
      </dgm:t>
    </dgm:pt>
    <dgm:pt modelId="{E35CD8A5-0121-4350-A95D-A8286A451FA0}" type="parTrans" cxnId="{83C15964-501E-47EF-9DBF-39F242D95E5E}">
      <dgm:prSet/>
      <dgm:spPr/>
      <dgm:t>
        <a:bodyPr/>
        <a:lstStyle/>
        <a:p>
          <a:endParaRPr lang="zh-TW" altLang="en-US"/>
        </a:p>
      </dgm:t>
    </dgm:pt>
    <dgm:pt modelId="{46AFA549-262F-4A94-91E0-F5C38FCC8115}" type="sibTrans" cxnId="{83C15964-501E-47EF-9DBF-39F242D95E5E}">
      <dgm:prSet/>
      <dgm:spPr/>
      <dgm:t>
        <a:bodyPr/>
        <a:lstStyle/>
        <a:p>
          <a:endParaRPr lang="zh-TW" altLang="en-US"/>
        </a:p>
      </dgm:t>
    </dgm:pt>
    <dgm:pt modelId="{1F8E5352-1F01-46BC-8440-C283D68629E4}">
      <dgm:prSet/>
      <dgm:spPr/>
      <dgm:t>
        <a:bodyPr/>
        <a:lstStyle/>
        <a:p>
          <a:r>
            <a:rPr lang="zh-TW" altLang="en-US">
              <a:latin typeface="微軟正黑體" pitchFamily="34" charset="-120"/>
              <a:ea typeface="微軟正黑體" pitchFamily="34" charset="-120"/>
            </a:rPr>
            <a:t>差集</a:t>
          </a:r>
          <a:r>
            <a:rPr lang="en-US" altLang="zh-TW">
              <a:latin typeface="微軟正黑體" pitchFamily="34" charset="-120"/>
              <a:ea typeface="微軟正黑體" pitchFamily="34" charset="-120"/>
            </a:rPr>
            <a:t>(-)</a:t>
          </a:r>
          <a:endParaRPr lang="en-US" altLang="zh-TW" dirty="0">
            <a:latin typeface="微軟正黑體" pitchFamily="34" charset="-120"/>
            <a:ea typeface="微軟正黑體" pitchFamily="34" charset="-120"/>
          </a:endParaRPr>
        </a:p>
      </dgm:t>
    </dgm:pt>
    <dgm:pt modelId="{F01E0777-BBAA-4C63-968C-A8424414B842}" type="parTrans" cxnId="{9C1E7811-8843-4E0E-994E-EBCFC2E94A45}">
      <dgm:prSet/>
      <dgm:spPr/>
      <dgm:t>
        <a:bodyPr/>
        <a:lstStyle/>
        <a:p>
          <a:endParaRPr lang="zh-TW" altLang="en-US"/>
        </a:p>
      </dgm:t>
    </dgm:pt>
    <dgm:pt modelId="{07FA093C-85A2-4158-B30B-ADB048A5AEFF}" type="sibTrans" cxnId="{9C1E7811-8843-4E0E-994E-EBCFC2E94A45}">
      <dgm:prSet/>
      <dgm:spPr/>
      <dgm:t>
        <a:bodyPr/>
        <a:lstStyle/>
        <a:p>
          <a:endParaRPr lang="zh-TW" altLang="en-US"/>
        </a:p>
      </dgm:t>
    </dgm:pt>
    <dgm:pt modelId="{A1498695-4FCC-4966-9ECE-EB84624D546A}">
      <dgm:prSet/>
      <dgm:spPr/>
      <dgm:t>
        <a:bodyPr/>
        <a:lstStyle/>
        <a:p>
          <a:r>
            <a:rPr lang="zh-TW" altLang="en-US" dirty="0">
              <a:latin typeface="微軟正黑體" pitchFamily="34" charset="-120"/>
              <a:ea typeface="微軟正黑體" pitchFamily="34" charset="-120"/>
            </a:rPr>
            <a:t>互斥或</a:t>
          </a:r>
          <a:r>
            <a:rPr lang="en-US" altLang="zh-TW" dirty="0">
              <a:latin typeface="微軟正黑體" pitchFamily="34" charset="-120"/>
              <a:ea typeface="微軟正黑體" pitchFamily="34" charset="-120"/>
            </a:rPr>
            <a:t>(^) </a:t>
          </a:r>
          <a:endParaRPr lang="zh-TW" altLang="en-US" dirty="0">
            <a:latin typeface="微軟正黑體" pitchFamily="34" charset="-120"/>
            <a:ea typeface="微軟正黑體" pitchFamily="34" charset="-120"/>
          </a:endParaRPr>
        </a:p>
      </dgm:t>
    </dgm:pt>
    <dgm:pt modelId="{07476C73-327D-4EE2-96BF-E8DB96FDE6D9}" type="parTrans" cxnId="{39730C74-C5C5-41DB-8A88-C87E5B8A57D9}">
      <dgm:prSet/>
      <dgm:spPr/>
      <dgm:t>
        <a:bodyPr/>
        <a:lstStyle/>
        <a:p>
          <a:endParaRPr lang="zh-TW" altLang="en-US"/>
        </a:p>
      </dgm:t>
    </dgm:pt>
    <dgm:pt modelId="{0409D413-7DAE-42B8-8E5C-9182CEA46006}" type="sibTrans" cxnId="{39730C74-C5C5-41DB-8A88-C87E5B8A57D9}">
      <dgm:prSet/>
      <dgm:spPr/>
      <dgm:t>
        <a:bodyPr/>
        <a:lstStyle/>
        <a:p>
          <a:endParaRPr lang="zh-TW" altLang="en-US"/>
        </a:p>
      </dgm:t>
    </dgm:pt>
    <dgm:pt modelId="{B90736F7-2F29-4B5D-B718-B2B2C323E633}" type="pres">
      <dgm:prSet presAssocID="{717F8B62-1006-440A-A8C4-F26682E2924A}" presName="Name0" presStyleCnt="0">
        <dgm:presLayoutVars>
          <dgm:dir/>
          <dgm:resizeHandles val="exact"/>
        </dgm:presLayoutVars>
      </dgm:prSet>
      <dgm:spPr/>
    </dgm:pt>
    <dgm:pt modelId="{8ACC4875-A169-487A-BD88-C48B0A021DF7}" type="pres">
      <dgm:prSet presAssocID="{6BE78D37-F1CD-441E-ADB9-9071B0EA3AFE}" presName="Name5" presStyleLbl="vennNode1" presStyleIdx="0" presStyleCnt="4">
        <dgm:presLayoutVars>
          <dgm:bulletEnabled val="1"/>
        </dgm:presLayoutVars>
      </dgm:prSet>
      <dgm:spPr/>
    </dgm:pt>
    <dgm:pt modelId="{D8703D61-0FB0-4D41-B820-B3926EDFE70E}" type="pres">
      <dgm:prSet presAssocID="{AC9688AC-A839-4F09-BC05-C08D40739160}" presName="space" presStyleCnt="0"/>
      <dgm:spPr/>
    </dgm:pt>
    <dgm:pt modelId="{9EC178CB-27FB-4C26-910B-356A85850123}" type="pres">
      <dgm:prSet presAssocID="{CEDC9D34-A4C7-43F0-8A7F-8FB9C84B432F}" presName="Name5" presStyleLbl="vennNode1" presStyleIdx="1" presStyleCnt="4">
        <dgm:presLayoutVars>
          <dgm:bulletEnabled val="1"/>
        </dgm:presLayoutVars>
      </dgm:prSet>
      <dgm:spPr/>
    </dgm:pt>
    <dgm:pt modelId="{D8AE2965-5498-432D-8E72-32A0C31A9DB2}" type="pres">
      <dgm:prSet presAssocID="{46AFA549-262F-4A94-91E0-F5C38FCC8115}" presName="space" presStyleCnt="0"/>
      <dgm:spPr/>
    </dgm:pt>
    <dgm:pt modelId="{7F566CB2-9303-4027-BBC8-C61F1C8D7F4C}" type="pres">
      <dgm:prSet presAssocID="{1F8E5352-1F01-46BC-8440-C283D68629E4}" presName="Name5" presStyleLbl="vennNode1" presStyleIdx="2" presStyleCnt="4">
        <dgm:presLayoutVars>
          <dgm:bulletEnabled val="1"/>
        </dgm:presLayoutVars>
      </dgm:prSet>
      <dgm:spPr/>
    </dgm:pt>
    <dgm:pt modelId="{2195BC98-56ED-4D0C-A019-7641E862041A}" type="pres">
      <dgm:prSet presAssocID="{07FA093C-85A2-4158-B30B-ADB048A5AEFF}" presName="space" presStyleCnt="0"/>
      <dgm:spPr/>
    </dgm:pt>
    <dgm:pt modelId="{6BC503A5-ADBA-4872-9755-83F6E640183A}" type="pres">
      <dgm:prSet presAssocID="{A1498695-4FCC-4966-9ECE-EB84624D546A}" presName="Name5" presStyleLbl="vennNode1" presStyleIdx="3" presStyleCnt="4">
        <dgm:presLayoutVars>
          <dgm:bulletEnabled val="1"/>
        </dgm:presLayoutVars>
      </dgm:prSet>
      <dgm:spPr/>
    </dgm:pt>
  </dgm:ptLst>
  <dgm:cxnLst>
    <dgm:cxn modelId="{2907FF02-0CC1-4B4B-A7F8-35ED5CB10DE6}" type="presOf" srcId="{CEDC9D34-A4C7-43F0-8A7F-8FB9C84B432F}" destId="{9EC178CB-27FB-4C26-910B-356A85850123}" srcOrd="0" destOrd="0" presId="urn:microsoft.com/office/officeart/2005/8/layout/venn3"/>
    <dgm:cxn modelId="{9C1E7811-8843-4E0E-994E-EBCFC2E94A45}" srcId="{717F8B62-1006-440A-A8C4-F26682E2924A}" destId="{1F8E5352-1F01-46BC-8440-C283D68629E4}" srcOrd="2" destOrd="0" parTransId="{F01E0777-BBAA-4C63-968C-A8424414B842}" sibTransId="{07FA093C-85A2-4158-B30B-ADB048A5AEFF}"/>
    <dgm:cxn modelId="{83C15964-501E-47EF-9DBF-39F242D95E5E}" srcId="{717F8B62-1006-440A-A8C4-F26682E2924A}" destId="{CEDC9D34-A4C7-43F0-8A7F-8FB9C84B432F}" srcOrd="1" destOrd="0" parTransId="{E35CD8A5-0121-4350-A95D-A8286A451FA0}" sibTransId="{46AFA549-262F-4A94-91E0-F5C38FCC8115}"/>
    <dgm:cxn modelId="{39730C74-C5C5-41DB-8A88-C87E5B8A57D9}" srcId="{717F8B62-1006-440A-A8C4-F26682E2924A}" destId="{A1498695-4FCC-4966-9ECE-EB84624D546A}" srcOrd="3" destOrd="0" parTransId="{07476C73-327D-4EE2-96BF-E8DB96FDE6D9}" sibTransId="{0409D413-7DAE-42B8-8E5C-9182CEA46006}"/>
    <dgm:cxn modelId="{7A634D84-42E6-40BF-8C23-51F4E1C96BC3}" type="presOf" srcId="{6BE78D37-F1CD-441E-ADB9-9071B0EA3AFE}" destId="{8ACC4875-A169-487A-BD88-C48B0A021DF7}" srcOrd="0" destOrd="0" presId="urn:microsoft.com/office/officeart/2005/8/layout/venn3"/>
    <dgm:cxn modelId="{3A3432A9-437F-430B-95A9-46DEBFA27BFC}" type="presOf" srcId="{1F8E5352-1F01-46BC-8440-C283D68629E4}" destId="{7F566CB2-9303-4027-BBC8-C61F1C8D7F4C}" srcOrd="0" destOrd="0" presId="urn:microsoft.com/office/officeart/2005/8/layout/venn3"/>
    <dgm:cxn modelId="{A15150C5-25FA-40AD-96CB-32BB624B500A}" type="presOf" srcId="{717F8B62-1006-440A-A8C4-F26682E2924A}" destId="{B90736F7-2F29-4B5D-B718-B2B2C323E633}" srcOrd="0" destOrd="0" presId="urn:microsoft.com/office/officeart/2005/8/layout/venn3"/>
    <dgm:cxn modelId="{B3E69CF9-150D-407E-940F-C5465882EBFE}" srcId="{717F8B62-1006-440A-A8C4-F26682E2924A}" destId="{6BE78D37-F1CD-441E-ADB9-9071B0EA3AFE}" srcOrd="0" destOrd="0" parTransId="{665AB15A-F4E8-49C6-B83D-449CF1AC8CA1}" sibTransId="{AC9688AC-A839-4F09-BC05-C08D40739160}"/>
    <dgm:cxn modelId="{67EFA8FC-E3F7-4F01-9B58-62A3D5CFD073}" type="presOf" srcId="{A1498695-4FCC-4966-9ECE-EB84624D546A}" destId="{6BC503A5-ADBA-4872-9755-83F6E640183A}" srcOrd="0" destOrd="0" presId="urn:microsoft.com/office/officeart/2005/8/layout/venn3"/>
    <dgm:cxn modelId="{E539BE55-A0EE-4A04-8EFD-6EFA69E5D14A}" type="presParOf" srcId="{B90736F7-2F29-4B5D-B718-B2B2C323E633}" destId="{8ACC4875-A169-487A-BD88-C48B0A021DF7}" srcOrd="0" destOrd="0" presId="urn:microsoft.com/office/officeart/2005/8/layout/venn3"/>
    <dgm:cxn modelId="{B4AE2775-2E9D-4121-9D3B-CB2C0DD9C454}" type="presParOf" srcId="{B90736F7-2F29-4B5D-B718-B2B2C323E633}" destId="{D8703D61-0FB0-4D41-B820-B3926EDFE70E}" srcOrd="1" destOrd="0" presId="urn:microsoft.com/office/officeart/2005/8/layout/venn3"/>
    <dgm:cxn modelId="{4C8445D1-172B-41EA-8CCD-6B5B85CD3F2F}" type="presParOf" srcId="{B90736F7-2F29-4B5D-B718-B2B2C323E633}" destId="{9EC178CB-27FB-4C26-910B-356A85850123}" srcOrd="2" destOrd="0" presId="urn:microsoft.com/office/officeart/2005/8/layout/venn3"/>
    <dgm:cxn modelId="{C25C4864-F130-4718-8AF5-56571F12227F}" type="presParOf" srcId="{B90736F7-2F29-4B5D-B718-B2B2C323E633}" destId="{D8AE2965-5498-432D-8E72-32A0C31A9DB2}" srcOrd="3" destOrd="0" presId="urn:microsoft.com/office/officeart/2005/8/layout/venn3"/>
    <dgm:cxn modelId="{58CFE0B0-D930-443D-B834-1496886CAAE5}" type="presParOf" srcId="{B90736F7-2F29-4B5D-B718-B2B2C323E633}" destId="{7F566CB2-9303-4027-BBC8-C61F1C8D7F4C}" srcOrd="4" destOrd="0" presId="urn:microsoft.com/office/officeart/2005/8/layout/venn3"/>
    <dgm:cxn modelId="{AFB9FF56-9C6E-4E7F-9CFD-EF8A0B608474}" type="presParOf" srcId="{B90736F7-2F29-4B5D-B718-B2B2C323E633}" destId="{2195BC98-56ED-4D0C-A019-7641E862041A}" srcOrd="5" destOrd="0" presId="urn:microsoft.com/office/officeart/2005/8/layout/venn3"/>
    <dgm:cxn modelId="{8361D81D-3EA7-49A1-A7F6-D1F66289A6C5}" type="presParOf" srcId="{B90736F7-2F29-4B5D-B718-B2B2C323E633}" destId="{6BC503A5-ADBA-4872-9755-83F6E640183A}" srcOrd="6" destOrd="0" presId="urn:microsoft.com/office/officeart/2005/8/layout/ven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4EAC41-E61C-4623-B685-AE56F067D4AF}">
      <dsp:nvSpPr>
        <dsp:cNvPr id="0" name=""/>
        <dsp:cNvSpPr/>
      </dsp:nvSpPr>
      <dsp:spPr>
        <a:xfrm>
          <a:off x="1599513" y="489420"/>
          <a:ext cx="3712219" cy="3712219"/>
        </a:xfrm>
        <a:prstGeom prst="blockArc">
          <a:avLst>
            <a:gd name="adj1" fmla="val 10699951"/>
            <a:gd name="adj2" fmla="val 17135644"/>
            <a:gd name="adj3" fmla="val 4640"/>
          </a:avLst>
        </a:prstGeom>
        <a:solidFill>
          <a:schemeClr val="accent3">
            <a:hueOff val="17595342"/>
            <a:satOff val="-40088"/>
            <a:lumOff val="1608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8A84110-BBEE-4F5B-BDD8-C9C61D08C7E6}">
      <dsp:nvSpPr>
        <dsp:cNvPr id="0" name=""/>
        <dsp:cNvSpPr/>
      </dsp:nvSpPr>
      <dsp:spPr>
        <a:xfrm>
          <a:off x="1598470" y="623187"/>
          <a:ext cx="3712219" cy="3712219"/>
        </a:xfrm>
        <a:prstGeom prst="blockArc">
          <a:avLst>
            <a:gd name="adj1" fmla="val 4462303"/>
            <a:gd name="adj2" fmla="val 10953653"/>
            <a:gd name="adj3" fmla="val 4640"/>
          </a:avLst>
        </a:prstGeom>
        <a:solidFill>
          <a:schemeClr val="accent3">
            <a:hueOff val="11730229"/>
            <a:satOff val="-26725"/>
            <a:lumOff val="1072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7000CF2-DE95-44DE-98B7-3C97E5AD255F}">
      <dsp:nvSpPr>
        <dsp:cNvPr id="0" name=""/>
        <dsp:cNvSpPr/>
      </dsp:nvSpPr>
      <dsp:spPr>
        <a:xfrm>
          <a:off x="2617690" y="635597"/>
          <a:ext cx="3712219" cy="3712219"/>
        </a:xfrm>
        <a:prstGeom prst="blockArc">
          <a:avLst>
            <a:gd name="adj1" fmla="val 21559410"/>
            <a:gd name="adj2" fmla="val 6421408"/>
            <a:gd name="adj3" fmla="val 4640"/>
          </a:avLst>
        </a:prstGeom>
        <a:solidFill>
          <a:schemeClr val="accent3">
            <a:hueOff val="5865114"/>
            <a:satOff val="-13363"/>
            <a:lumOff val="536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D34C2A-B635-454D-86CD-42BFD1B7D4EF}">
      <dsp:nvSpPr>
        <dsp:cNvPr id="0" name=""/>
        <dsp:cNvSpPr/>
      </dsp:nvSpPr>
      <dsp:spPr>
        <a:xfrm>
          <a:off x="2622906" y="475114"/>
          <a:ext cx="3712219" cy="3712219"/>
        </a:xfrm>
        <a:prstGeom prst="blockArc">
          <a:avLst>
            <a:gd name="adj1" fmla="val 15168244"/>
            <a:gd name="adj2" fmla="val 263965"/>
            <a:gd name="adj3" fmla="val 464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8DB819-60EE-4681-8AF9-89730E8590F8}">
      <dsp:nvSpPr>
        <dsp:cNvPr id="0" name=""/>
        <dsp:cNvSpPr/>
      </dsp:nvSpPr>
      <dsp:spPr>
        <a:xfrm>
          <a:off x="2934896" y="1557858"/>
          <a:ext cx="2016218" cy="1708818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>
              <a:latin typeface="微軟正黑體" pitchFamily="34" charset="-120"/>
              <a:ea typeface="微軟正黑體" pitchFamily="34" charset="-120"/>
            </a:rPr>
            <a:t>Python</a:t>
          </a:r>
          <a:r>
            <a:rPr lang="zh-TW" altLang="en-US" sz="2400" kern="1200" dirty="0">
              <a:latin typeface="微軟正黑體" pitchFamily="34" charset="-120"/>
              <a:ea typeface="微軟正黑體" pitchFamily="34" charset="-120"/>
            </a:rPr>
            <a:t>的資料型別</a:t>
          </a:r>
        </a:p>
      </dsp:txBody>
      <dsp:txXfrm>
        <a:off x="3230164" y="1808109"/>
        <a:ext cx="1425682" cy="1208316"/>
      </dsp:txXfrm>
    </dsp:sp>
    <dsp:sp modelId="{044B9D58-4B53-489C-8F4C-741A0AD821A6}">
      <dsp:nvSpPr>
        <dsp:cNvPr id="0" name=""/>
        <dsp:cNvSpPr/>
      </dsp:nvSpPr>
      <dsp:spPr>
        <a:xfrm>
          <a:off x="3078908" y="1134"/>
          <a:ext cx="1728195" cy="1196173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zh-TW" altLang="en-US" sz="2800" kern="1200" dirty="0">
              <a:latin typeface="微軟正黑體" pitchFamily="34" charset="-120"/>
              <a:ea typeface="微軟正黑體" pitchFamily="34" charset="-120"/>
            </a:rPr>
            <a:t>布林值</a:t>
          </a:r>
          <a:r>
            <a:rPr lang="en-US" altLang="zh-TW" sz="2800" kern="1200" dirty="0" err="1">
              <a:latin typeface="微軟正黑體" pitchFamily="34" charset="-120"/>
              <a:ea typeface="微軟正黑體" pitchFamily="34" charset="-120"/>
            </a:rPr>
            <a:t>bool</a:t>
          </a:r>
          <a:endParaRPr lang="zh-TW" altLang="en-US" sz="2800" kern="1200" dirty="0">
            <a:latin typeface="微軟正黑體" pitchFamily="34" charset="-120"/>
            <a:ea typeface="微軟正黑體" pitchFamily="34" charset="-120"/>
          </a:endParaRPr>
        </a:p>
      </dsp:txBody>
      <dsp:txXfrm>
        <a:off x="3331996" y="176309"/>
        <a:ext cx="1222019" cy="845823"/>
      </dsp:txXfrm>
    </dsp:sp>
    <dsp:sp modelId="{035BF3C1-2B31-452F-9B6F-48DACA8B7C93}">
      <dsp:nvSpPr>
        <dsp:cNvPr id="0" name=""/>
        <dsp:cNvSpPr/>
      </dsp:nvSpPr>
      <dsp:spPr>
        <a:xfrm>
          <a:off x="5688634" y="1872213"/>
          <a:ext cx="1196173" cy="1196173"/>
        </a:xfrm>
        <a:prstGeom prst="ellipse">
          <a:avLst/>
        </a:prstGeom>
        <a:solidFill>
          <a:schemeClr val="accent3">
            <a:hueOff val="5865114"/>
            <a:satOff val="-13363"/>
            <a:lumOff val="536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zh-TW" altLang="en-US" sz="2800" kern="1200" dirty="0">
              <a:latin typeface="微軟正黑體" pitchFamily="34" charset="-120"/>
              <a:ea typeface="微軟正黑體" pitchFamily="34" charset="-120"/>
            </a:rPr>
            <a:t>整數</a:t>
          </a:r>
          <a:endParaRPr lang="en-US" altLang="zh-TW" sz="2800" kern="1200" dirty="0">
            <a:latin typeface="微軟正黑體" pitchFamily="34" charset="-120"/>
            <a:ea typeface="微軟正黑體" pitchFamily="34" charset="-120"/>
          </a:endParaRPr>
        </a:p>
        <a:p>
          <a:pPr marL="0" lvl="0" indent="0" algn="ctr" defTabSz="124460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altLang="zh-TW" sz="2800" kern="1200" dirty="0" err="1">
              <a:latin typeface="微軟正黑體" pitchFamily="34" charset="-120"/>
              <a:ea typeface="微軟正黑體" pitchFamily="34" charset="-120"/>
            </a:rPr>
            <a:t>int</a:t>
          </a:r>
          <a:endParaRPr lang="en-US" altLang="zh-TW" sz="2800" kern="1200" dirty="0">
            <a:latin typeface="微軟正黑體" pitchFamily="34" charset="-120"/>
            <a:ea typeface="微軟正黑體" pitchFamily="34" charset="-120"/>
          </a:endParaRPr>
        </a:p>
      </dsp:txBody>
      <dsp:txXfrm>
        <a:off x="5863809" y="2047388"/>
        <a:ext cx="845823" cy="845823"/>
      </dsp:txXfrm>
    </dsp:sp>
    <dsp:sp modelId="{5B4126CA-1AB6-498C-BB50-1C131CFE1C6C}">
      <dsp:nvSpPr>
        <dsp:cNvPr id="0" name=""/>
        <dsp:cNvSpPr/>
      </dsp:nvSpPr>
      <dsp:spPr>
        <a:xfrm>
          <a:off x="3061474" y="3627228"/>
          <a:ext cx="1763063" cy="1196173"/>
        </a:xfrm>
        <a:prstGeom prst="ellipse">
          <a:avLst/>
        </a:prstGeom>
        <a:solidFill>
          <a:schemeClr val="accent3">
            <a:hueOff val="11730229"/>
            <a:satOff val="-26725"/>
            <a:lumOff val="1072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zh-TW" altLang="en-US" sz="2800" kern="1200" dirty="0">
              <a:latin typeface="微軟正黑體" pitchFamily="34" charset="-120"/>
              <a:ea typeface="微軟正黑體" pitchFamily="34" charset="-120"/>
            </a:rPr>
            <a:t>浮點數</a:t>
          </a:r>
          <a:endParaRPr lang="en-US" altLang="zh-TW" sz="2800" kern="1200" dirty="0">
            <a:latin typeface="微軟正黑體" pitchFamily="34" charset="-120"/>
            <a:ea typeface="微軟正黑體" pitchFamily="34" charset="-120"/>
          </a:endParaRPr>
        </a:p>
        <a:p>
          <a:pPr marL="0" lvl="0" indent="0" algn="ctr" defTabSz="124460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altLang="zh-TW" sz="2800" kern="1200" dirty="0">
              <a:latin typeface="微軟正黑體" pitchFamily="34" charset="-120"/>
              <a:ea typeface="微軟正黑體" pitchFamily="34" charset="-120"/>
            </a:rPr>
            <a:t>float</a:t>
          </a:r>
        </a:p>
      </dsp:txBody>
      <dsp:txXfrm>
        <a:off x="3319669" y="3802403"/>
        <a:ext cx="1246673" cy="845823"/>
      </dsp:txXfrm>
    </dsp:sp>
    <dsp:sp modelId="{7FD8DB8E-C856-460C-A612-B8E5724AB261}">
      <dsp:nvSpPr>
        <dsp:cNvPr id="0" name=""/>
        <dsp:cNvSpPr/>
      </dsp:nvSpPr>
      <dsp:spPr>
        <a:xfrm>
          <a:off x="792092" y="1800201"/>
          <a:ext cx="1702501" cy="1196173"/>
        </a:xfrm>
        <a:prstGeom prst="ellipse">
          <a:avLst/>
        </a:prstGeom>
        <a:solidFill>
          <a:schemeClr val="accent3">
            <a:hueOff val="17595342"/>
            <a:satOff val="-40088"/>
            <a:lumOff val="1608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zh-TW" altLang="en-US" sz="2800" kern="1200" dirty="0">
              <a:latin typeface="微軟正黑體" pitchFamily="34" charset="-120"/>
              <a:ea typeface="微軟正黑體" pitchFamily="34" charset="-120"/>
            </a:rPr>
            <a:t>字串</a:t>
          </a:r>
          <a:r>
            <a:rPr lang="en-US" altLang="zh-TW" sz="2800" kern="1200" dirty="0" err="1">
              <a:latin typeface="微軟正黑體" pitchFamily="34" charset="-120"/>
              <a:ea typeface="微軟正黑體" pitchFamily="34" charset="-120"/>
            </a:rPr>
            <a:t>str</a:t>
          </a:r>
          <a:endParaRPr lang="zh-TW" altLang="en-US" sz="2800" kern="1200" dirty="0">
            <a:latin typeface="微軟正黑體" pitchFamily="34" charset="-120"/>
            <a:ea typeface="微軟正黑體" pitchFamily="34" charset="-120"/>
          </a:endParaRPr>
        </a:p>
      </dsp:txBody>
      <dsp:txXfrm>
        <a:off x="1041417" y="1975376"/>
        <a:ext cx="1203851" cy="84582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70C0B72-9EC2-4A80-A700-5D96E3D41530}">
      <dsp:nvSpPr>
        <dsp:cNvPr id="0" name=""/>
        <dsp:cNvSpPr/>
      </dsp:nvSpPr>
      <dsp:spPr>
        <a:xfrm>
          <a:off x="823402" y="1181"/>
          <a:ext cx="1850798" cy="1110479"/>
        </a:xfrm>
        <a:prstGeom prst="rect">
          <a:avLst/>
        </a:prstGeom>
        <a:solidFill>
          <a:schemeClr val="accent2">
            <a:shade val="80000"/>
            <a:hueOff val="0"/>
            <a:satOff val="0"/>
            <a:lumOff val="0"/>
            <a:alphaOff val="0"/>
          </a:schemeClr>
        </a:solidFill>
        <a:ln w="635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95000" rotWithShape="0">
            <a:srgbClr val="000000">
              <a:alpha val="50000"/>
            </a:srgbClr>
          </a:outerShdw>
          <a:softEdge rad="12700"/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600" kern="1200" dirty="0">
              <a:latin typeface="微軟正黑體" pitchFamily="34" charset="-120"/>
              <a:ea typeface="微軟正黑體" pitchFamily="34" charset="-120"/>
            </a:rPr>
            <a:t>指定運算子</a:t>
          </a:r>
        </a:p>
      </dsp:txBody>
      <dsp:txXfrm>
        <a:off x="823402" y="1181"/>
        <a:ext cx="1850798" cy="1110479"/>
      </dsp:txXfrm>
    </dsp:sp>
    <dsp:sp modelId="{25725329-E737-4F3D-8F2E-E2843A78D88B}">
      <dsp:nvSpPr>
        <dsp:cNvPr id="0" name=""/>
        <dsp:cNvSpPr/>
      </dsp:nvSpPr>
      <dsp:spPr>
        <a:xfrm>
          <a:off x="2859280" y="1181"/>
          <a:ext cx="1850798" cy="1110479"/>
        </a:xfrm>
        <a:prstGeom prst="rect">
          <a:avLst/>
        </a:prstGeom>
        <a:solidFill>
          <a:schemeClr val="accent2">
            <a:shade val="80000"/>
            <a:hueOff val="-90995"/>
            <a:satOff val="3725"/>
            <a:lumOff val="5956"/>
            <a:alphaOff val="0"/>
          </a:schemeClr>
        </a:solidFill>
        <a:ln w="635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95000" rotWithShape="0">
            <a:srgbClr val="000000">
              <a:alpha val="50000"/>
            </a:srgbClr>
          </a:outerShdw>
          <a:softEdge rad="12700"/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600" kern="1200">
              <a:latin typeface="微軟正黑體" pitchFamily="34" charset="-120"/>
              <a:ea typeface="微軟正黑體" pitchFamily="34" charset="-120"/>
            </a:rPr>
            <a:t>算數運算子</a:t>
          </a:r>
          <a:endParaRPr lang="en-US" altLang="zh-TW" sz="2600" kern="1200" dirty="0">
            <a:latin typeface="微軟正黑體" pitchFamily="34" charset="-120"/>
            <a:ea typeface="微軟正黑體" pitchFamily="34" charset="-120"/>
          </a:endParaRPr>
        </a:p>
      </dsp:txBody>
      <dsp:txXfrm>
        <a:off x="2859280" y="1181"/>
        <a:ext cx="1850798" cy="1110479"/>
      </dsp:txXfrm>
    </dsp:sp>
    <dsp:sp modelId="{DE03EF2F-C778-4F60-B4CF-A56E84B08A71}">
      <dsp:nvSpPr>
        <dsp:cNvPr id="0" name=""/>
        <dsp:cNvSpPr/>
      </dsp:nvSpPr>
      <dsp:spPr>
        <a:xfrm>
          <a:off x="823402" y="1296740"/>
          <a:ext cx="1850798" cy="1110479"/>
        </a:xfrm>
        <a:prstGeom prst="rect">
          <a:avLst/>
        </a:prstGeom>
        <a:solidFill>
          <a:schemeClr val="accent2">
            <a:shade val="80000"/>
            <a:hueOff val="-181989"/>
            <a:satOff val="7449"/>
            <a:lumOff val="11913"/>
            <a:alphaOff val="0"/>
          </a:schemeClr>
        </a:solidFill>
        <a:ln w="635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95000" rotWithShape="0">
            <a:srgbClr val="000000">
              <a:alpha val="50000"/>
            </a:srgbClr>
          </a:outerShdw>
          <a:softEdge rad="12700"/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600" kern="1200">
              <a:latin typeface="微軟正黑體" pitchFamily="34" charset="-120"/>
              <a:ea typeface="微軟正黑體" pitchFamily="34" charset="-120"/>
            </a:rPr>
            <a:t>字串運算子</a:t>
          </a:r>
          <a:endParaRPr lang="en-US" altLang="zh-TW" sz="2600" kern="1200" dirty="0">
            <a:latin typeface="微軟正黑體" pitchFamily="34" charset="-120"/>
            <a:ea typeface="微軟正黑體" pitchFamily="34" charset="-120"/>
          </a:endParaRPr>
        </a:p>
      </dsp:txBody>
      <dsp:txXfrm>
        <a:off x="823402" y="1296740"/>
        <a:ext cx="1850798" cy="1110479"/>
      </dsp:txXfrm>
    </dsp:sp>
    <dsp:sp modelId="{7CC35EE5-5392-44FD-B7DD-AC55D46A52FB}">
      <dsp:nvSpPr>
        <dsp:cNvPr id="0" name=""/>
        <dsp:cNvSpPr/>
      </dsp:nvSpPr>
      <dsp:spPr>
        <a:xfrm>
          <a:off x="2859280" y="1296740"/>
          <a:ext cx="1850798" cy="1110479"/>
        </a:xfrm>
        <a:prstGeom prst="rect">
          <a:avLst/>
        </a:prstGeom>
        <a:solidFill>
          <a:schemeClr val="accent2">
            <a:shade val="80000"/>
            <a:hueOff val="-272984"/>
            <a:satOff val="11174"/>
            <a:lumOff val="17869"/>
            <a:alphaOff val="0"/>
          </a:schemeClr>
        </a:solidFill>
        <a:ln w="635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95000" rotWithShape="0">
            <a:srgbClr val="000000">
              <a:alpha val="50000"/>
            </a:srgbClr>
          </a:outerShdw>
          <a:softEdge rad="12700"/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600" kern="1200">
              <a:latin typeface="微軟正黑體" pitchFamily="34" charset="-120"/>
              <a:ea typeface="微軟正黑體" pitchFamily="34" charset="-120"/>
            </a:rPr>
            <a:t>比較運算子</a:t>
          </a:r>
          <a:endParaRPr lang="en-US" altLang="zh-TW" sz="2600" kern="1200" dirty="0">
            <a:latin typeface="微軟正黑體" pitchFamily="34" charset="-120"/>
            <a:ea typeface="微軟正黑體" pitchFamily="34" charset="-120"/>
          </a:endParaRPr>
        </a:p>
      </dsp:txBody>
      <dsp:txXfrm>
        <a:off x="2859280" y="1296740"/>
        <a:ext cx="1850798" cy="1110479"/>
      </dsp:txXfrm>
    </dsp:sp>
    <dsp:sp modelId="{06C32FF8-B544-43C0-89A0-9EA20E4FC875}">
      <dsp:nvSpPr>
        <dsp:cNvPr id="0" name=""/>
        <dsp:cNvSpPr/>
      </dsp:nvSpPr>
      <dsp:spPr>
        <a:xfrm>
          <a:off x="1841341" y="2592299"/>
          <a:ext cx="1850798" cy="1110479"/>
        </a:xfrm>
        <a:prstGeom prst="rect">
          <a:avLst/>
        </a:prstGeom>
        <a:solidFill>
          <a:schemeClr val="accent2">
            <a:shade val="80000"/>
            <a:hueOff val="-363978"/>
            <a:satOff val="14898"/>
            <a:lumOff val="23825"/>
            <a:alphaOff val="0"/>
          </a:schemeClr>
        </a:solidFill>
        <a:ln w="635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95000" rotWithShape="0">
            <a:srgbClr val="000000">
              <a:alpha val="50000"/>
            </a:srgbClr>
          </a:outerShdw>
          <a:softEdge rad="12700"/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600" kern="1200" dirty="0">
              <a:latin typeface="微軟正黑體" pitchFamily="34" charset="-120"/>
              <a:ea typeface="微軟正黑體" pitchFamily="34" charset="-120"/>
            </a:rPr>
            <a:t>邏輯運算子</a:t>
          </a:r>
        </a:p>
      </dsp:txBody>
      <dsp:txXfrm>
        <a:off x="1841341" y="2592299"/>
        <a:ext cx="1850798" cy="111047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24F0A5-264A-4F22-8769-A9E797687C26}">
      <dsp:nvSpPr>
        <dsp:cNvPr id="0" name=""/>
        <dsp:cNvSpPr/>
      </dsp:nvSpPr>
      <dsp:spPr>
        <a:xfrm>
          <a:off x="2321718" y="174"/>
          <a:ext cx="1452562" cy="944165"/>
        </a:xfrm>
        <a:prstGeom prst="roundRect">
          <a:avLst/>
        </a:prstGeom>
        <a:blipFill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shade val="40000"/>
              </a:schemeClr>
              <a:schemeClr val="accent1">
                <a:hueOff val="0"/>
                <a:satOff val="0"/>
                <a:lumOff val="0"/>
                <a:alphaOff val="0"/>
                <a:tint val="42000"/>
              </a:schemeClr>
            </a:duotone>
          </a:blip>
          <a:tile tx="0" ty="0" sx="40000" sy="40000" flip="none" algn="tl"/>
        </a:blipFill>
        <a:ln>
          <a:noFill/>
        </a:ln>
        <a:effectLst>
          <a:outerShdw blurRad="95000" rotWithShape="0">
            <a:srgbClr val="000000">
              <a:alpha val="50000"/>
            </a:srgbClr>
          </a:outerShdw>
          <a:softEdge rad="12700"/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300" kern="1200" dirty="0"/>
            <a:t>數組</a:t>
          </a:r>
          <a:r>
            <a:rPr lang="en-US" altLang="zh-TW" sz="2300" kern="1200" dirty="0"/>
            <a:t>(tuple)</a:t>
          </a:r>
          <a:endParaRPr lang="zh-TW" altLang="en-US" sz="2300" kern="1200" dirty="0"/>
        </a:p>
      </dsp:txBody>
      <dsp:txXfrm>
        <a:off x="2367808" y="46264"/>
        <a:ext cx="1360382" cy="851985"/>
      </dsp:txXfrm>
    </dsp:sp>
    <dsp:sp modelId="{C9936A42-45C3-4EFB-BB3D-D3EDF06B4367}">
      <dsp:nvSpPr>
        <dsp:cNvPr id="0" name=""/>
        <dsp:cNvSpPr/>
      </dsp:nvSpPr>
      <dsp:spPr>
        <a:xfrm>
          <a:off x="1488257" y="472257"/>
          <a:ext cx="3119485" cy="3119485"/>
        </a:xfrm>
        <a:custGeom>
          <a:avLst/>
          <a:gdLst/>
          <a:ahLst/>
          <a:cxnLst/>
          <a:rect l="0" t="0" r="0" b="0"/>
          <a:pathLst>
            <a:path>
              <a:moveTo>
                <a:pt x="2296485" y="184967"/>
              </a:moveTo>
              <a:arcTo wR="1559742" hR="1559742" stAng="17891212" swAng="2625610"/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47A905-BD6A-47C2-A0A3-E4BDFD094135}">
      <dsp:nvSpPr>
        <dsp:cNvPr id="0" name=""/>
        <dsp:cNvSpPr/>
      </dsp:nvSpPr>
      <dsp:spPr>
        <a:xfrm>
          <a:off x="3881461" y="1559917"/>
          <a:ext cx="1452562" cy="944165"/>
        </a:xfrm>
        <a:prstGeom prst="roundRect">
          <a:avLst/>
        </a:prstGeom>
        <a:blipFill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shade val="40000"/>
              </a:schemeClr>
              <a:schemeClr val="accent1">
                <a:hueOff val="0"/>
                <a:satOff val="0"/>
                <a:lumOff val="0"/>
                <a:alphaOff val="0"/>
                <a:tint val="42000"/>
              </a:schemeClr>
            </a:duotone>
          </a:blip>
          <a:tile tx="0" ty="0" sx="40000" sy="40000" flip="none" algn="tl"/>
        </a:blipFill>
        <a:ln>
          <a:noFill/>
        </a:ln>
        <a:effectLst>
          <a:outerShdw blurRad="95000" rotWithShape="0">
            <a:srgbClr val="000000">
              <a:alpha val="50000"/>
            </a:srgbClr>
          </a:outerShdw>
          <a:softEdge rad="12700"/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300" kern="1200"/>
            <a:t>串列</a:t>
          </a:r>
          <a:r>
            <a:rPr lang="en-US" altLang="zh-TW" sz="2300" kern="1200"/>
            <a:t>(list)</a:t>
          </a:r>
          <a:endParaRPr lang="en-US" altLang="zh-TW" sz="2300" kern="1200" dirty="0"/>
        </a:p>
      </dsp:txBody>
      <dsp:txXfrm>
        <a:off x="3927551" y="1606007"/>
        <a:ext cx="1360382" cy="851985"/>
      </dsp:txXfrm>
    </dsp:sp>
    <dsp:sp modelId="{A1DB4B17-7E88-46CB-A4C1-C394E142425D}">
      <dsp:nvSpPr>
        <dsp:cNvPr id="0" name=""/>
        <dsp:cNvSpPr/>
      </dsp:nvSpPr>
      <dsp:spPr>
        <a:xfrm>
          <a:off x="1488257" y="472257"/>
          <a:ext cx="3119485" cy="3119485"/>
        </a:xfrm>
        <a:custGeom>
          <a:avLst/>
          <a:gdLst/>
          <a:ahLst/>
          <a:cxnLst/>
          <a:rect l="0" t="0" r="0" b="0"/>
          <a:pathLst>
            <a:path>
              <a:moveTo>
                <a:pt x="3042700" y="2043101"/>
              </a:moveTo>
              <a:arcTo wR="1559742" hR="1559742" stAng="1083178" swAng="2625610"/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AF91BF5-5044-4B1D-BC19-9AE6D4065BBA}">
      <dsp:nvSpPr>
        <dsp:cNvPr id="0" name=""/>
        <dsp:cNvSpPr/>
      </dsp:nvSpPr>
      <dsp:spPr>
        <a:xfrm>
          <a:off x="2321718" y="3119659"/>
          <a:ext cx="1452562" cy="944165"/>
        </a:xfrm>
        <a:prstGeom prst="roundRect">
          <a:avLst/>
        </a:prstGeom>
        <a:blipFill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shade val="40000"/>
              </a:schemeClr>
              <a:schemeClr val="accent1">
                <a:hueOff val="0"/>
                <a:satOff val="0"/>
                <a:lumOff val="0"/>
                <a:alphaOff val="0"/>
                <a:tint val="42000"/>
              </a:schemeClr>
            </a:duotone>
          </a:blip>
          <a:tile tx="0" ty="0" sx="40000" sy="40000" flip="none" algn="tl"/>
        </a:blipFill>
        <a:ln>
          <a:noFill/>
        </a:ln>
        <a:effectLst>
          <a:outerShdw blurRad="95000" rotWithShape="0">
            <a:srgbClr val="000000">
              <a:alpha val="50000"/>
            </a:srgbClr>
          </a:outerShdw>
          <a:softEdge rad="12700"/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300" kern="1200"/>
            <a:t>字典</a:t>
          </a:r>
          <a:r>
            <a:rPr lang="en-US" altLang="zh-TW" sz="2300" kern="1200"/>
            <a:t>(dict)</a:t>
          </a:r>
          <a:endParaRPr lang="en-US" altLang="zh-TW" sz="2300" kern="1200" dirty="0"/>
        </a:p>
      </dsp:txBody>
      <dsp:txXfrm>
        <a:off x="2367808" y="3165749"/>
        <a:ext cx="1360382" cy="851985"/>
      </dsp:txXfrm>
    </dsp:sp>
    <dsp:sp modelId="{7CA098EA-8486-492B-859A-291DFC91A012}">
      <dsp:nvSpPr>
        <dsp:cNvPr id="0" name=""/>
        <dsp:cNvSpPr/>
      </dsp:nvSpPr>
      <dsp:spPr>
        <a:xfrm>
          <a:off x="1488257" y="472257"/>
          <a:ext cx="3119485" cy="3119485"/>
        </a:xfrm>
        <a:custGeom>
          <a:avLst/>
          <a:gdLst/>
          <a:ahLst/>
          <a:cxnLst/>
          <a:rect l="0" t="0" r="0" b="0"/>
          <a:pathLst>
            <a:path>
              <a:moveTo>
                <a:pt x="823000" y="2934518"/>
              </a:moveTo>
              <a:arcTo wR="1559742" hR="1559742" stAng="7091212" swAng="2625610"/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4C9B63C-06A9-4FB8-9A26-44EC52142276}">
      <dsp:nvSpPr>
        <dsp:cNvPr id="0" name=""/>
        <dsp:cNvSpPr/>
      </dsp:nvSpPr>
      <dsp:spPr>
        <a:xfrm>
          <a:off x="761975" y="1559917"/>
          <a:ext cx="1452562" cy="944165"/>
        </a:xfrm>
        <a:prstGeom prst="roundRect">
          <a:avLst/>
        </a:prstGeom>
        <a:blipFill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shade val="40000"/>
              </a:schemeClr>
              <a:schemeClr val="accent1">
                <a:hueOff val="0"/>
                <a:satOff val="0"/>
                <a:lumOff val="0"/>
                <a:alphaOff val="0"/>
                <a:tint val="42000"/>
              </a:schemeClr>
            </a:duotone>
          </a:blip>
          <a:tile tx="0" ty="0" sx="40000" sy="40000" flip="none" algn="tl"/>
        </a:blipFill>
        <a:ln>
          <a:noFill/>
        </a:ln>
        <a:effectLst>
          <a:outerShdw blurRad="95000" rotWithShape="0">
            <a:srgbClr val="000000">
              <a:alpha val="50000"/>
            </a:srgbClr>
          </a:outerShdw>
          <a:softEdge rad="12700"/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300" kern="1200" dirty="0"/>
            <a:t>集合</a:t>
          </a:r>
          <a:r>
            <a:rPr lang="en-US" altLang="zh-TW" sz="2300" kern="1200" dirty="0"/>
            <a:t>(set)</a:t>
          </a:r>
          <a:endParaRPr lang="zh-TW" altLang="en-US" sz="2300" kern="1200" dirty="0"/>
        </a:p>
      </dsp:txBody>
      <dsp:txXfrm>
        <a:off x="808065" y="1606007"/>
        <a:ext cx="1360382" cy="851985"/>
      </dsp:txXfrm>
    </dsp:sp>
    <dsp:sp modelId="{2FFB528D-011A-43C2-95EF-EC11B102C8E2}">
      <dsp:nvSpPr>
        <dsp:cNvPr id="0" name=""/>
        <dsp:cNvSpPr/>
      </dsp:nvSpPr>
      <dsp:spPr>
        <a:xfrm>
          <a:off x="1488257" y="472257"/>
          <a:ext cx="3119485" cy="3119485"/>
        </a:xfrm>
        <a:custGeom>
          <a:avLst/>
          <a:gdLst/>
          <a:ahLst/>
          <a:cxnLst/>
          <a:rect l="0" t="0" r="0" b="0"/>
          <a:pathLst>
            <a:path>
              <a:moveTo>
                <a:pt x="76785" y="1076384"/>
              </a:moveTo>
              <a:arcTo wR="1559742" hR="1559742" stAng="11883178" swAng="2625610"/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ACC4875-A169-487A-BD88-C48B0A021DF7}">
      <dsp:nvSpPr>
        <dsp:cNvPr id="0" name=""/>
        <dsp:cNvSpPr/>
      </dsp:nvSpPr>
      <dsp:spPr>
        <a:xfrm>
          <a:off x="2130" y="963096"/>
          <a:ext cx="2137807" cy="2137807"/>
        </a:xfrm>
        <a:prstGeom prst="ellipse">
          <a:avLst/>
        </a:prstGeom>
        <a:solidFill>
          <a:schemeClr val="accent3">
            <a:alpha val="5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95000" rotWithShape="0">
            <a:srgbClr val="000000">
              <a:alpha val="50000"/>
            </a:srgbClr>
          </a:outerShdw>
          <a:softEdge rad="12700"/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tx1"/>
        </a:fontRef>
      </dsp:style>
      <dsp:txBody>
        <a:bodyPr spcFirstLastPara="0" vert="horz" wrap="square" lIns="117651" tIns="44450" rIns="117651" bIns="444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3500" kern="1200">
              <a:latin typeface="微軟正黑體" pitchFamily="34" charset="-120"/>
              <a:ea typeface="微軟正黑體" pitchFamily="34" charset="-120"/>
            </a:rPr>
            <a:t>聯集</a:t>
          </a:r>
          <a:r>
            <a:rPr lang="en-US" altLang="zh-TW" sz="3500" kern="1200">
              <a:latin typeface="微軟正黑體" pitchFamily="34" charset="-120"/>
              <a:ea typeface="微軟正黑體" pitchFamily="34" charset="-120"/>
            </a:rPr>
            <a:t>(|)</a:t>
          </a:r>
          <a:endParaRPr lang="zh-TW" altLang="en-US" sz="3500" kern="1200" dirty="0">
            <a:latin typeface="微軟正黑體" pitchFamily="34" charset="-120"/>
            <a:ea typeface="微軟正黑體" pitchFamily="34" charset="-120"/>
          </a:endParaRPr>
        </a:p>
      </dsp:txBody>
      <dsp:txXfrm>
        <a:off x="315205" y="1276171"/>
        <a:ext cx="1511657" cy="1511657"/>
      </dsp:txXfrm>
    </dsp:sp>
    <dsp:sp modelId="{9EC178CB-27FB-4C26-910B-356A85850123}">
      <dsp:nvSpPr>
        <dsp:cNvPr id="0" name=""/>
        <dsp:cNvSpPr/>
      </dsp:nvSpPr>
      <dsp:spPr>
        <a:xfrm>
          <a:off x="1712376" y="963096"/>
          <a:ext cx="2137807" cy="2137807"/>
        </a:xfrm>
        <a:prstGeom prst="ellipse">
          <a:avLst/>
        </a:prstGeom>
        <a:solidFill>
          <a:schemeClr val="accent3">
            <a:alpha val="50000"/>
            <a:hueOff val="5865114"/>
            <a:satOff val="-13363"/>
            <a:lumOff val="5360"/>
            <a:alphaOff val="0"/>
          </a:schemeClr>
        </a:solidFill>
        <a:ln>
          <a:noFill/>
        </a:ln>
        <a:effectLst>
          <a:outerShdw blurRad="95000" rotWithShape="0">
            <a:srgbClr val="000000">
              <a:alpha val="50000"/>
            </a:srgbClr>
          </a:outerShdw>
          <a:softEdge rad="12700"/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tx1"/>
        </a:fontRef>
      </dsp:style>
      <dsp:txBody>
        <a:bodyPr spcFirstLastPara="0" vert="horz" wrap="square" lIns="117651" tIns="44450" rIns="117651" bIns="444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3500" kern="1200" dirty="0">
              <a:latin typeface="微軟正黑體" pitchFamily="34" charset="-120"/>
              <a:ea typeface="微軟正黑體" pitchFamily="34" charset="-120"/>
            </a:rPr>
            <a:t>交集</a:t>
          </a:r>
          <a:r>
            <a:rPr lang="en-US" altLang="zh-TW" sz="3500" kern="1200" dirty="0">
              <a:latin typeface="微軟正黑體" pitchFamily="34" charset="-120"/>
              <a:ea typeface="微軟正黑體" pitchFamily="34" charset="-120"/>
            </a:rPr>
            <a:t>(&amp;)</a:t>
          </a:r>
        </a:p>
      </dsp:txBody>
      <dsp:txXfrm>
        <a:off x="2025451" y="1276171"/>
        <a:ext cx="1511657" cy="1511657"/>
      </dsp:txXfrm>
    </dsp:sp>
    <dsp:sp modelId="{7F566CB2-9303-4027-BBC8-C61F1C8D7F4C}">
      <dsp:nvSpPr>
        <dsp:cNvPr id="0" name=""/>
        <dsp:cNvSpPr/>
      </dsp:nvSpPr>
      <dsp:spPr>
        <a:xfrm>
          <a:off x="3422623" y="963096"/>
          <a:ext cx="2137807" cy="2137807"/>
        </a:xfrm>
        <a:prstGeom prst="ellipse">
          <a:avLst/>
        </a:prstGeom>
        <a:solidFill>
          <a:schemeClr val="accent3">
            <a:alpha val="50000"/>
            <a:hueOff val="11730229"/>
            <a:satOff val="-26725"/>
            <a:lumOff val="10720"/>
            <a:alphaOff val="0"/>
          </a:schemeClr>
        </a:solidFill>
        <a:ln>
          <a:noFill/>
        </a:ln>
        <a:effectLst>
          <a:outerShdw blurRad="95000" rotWithShape="0">
            <a:srgbClr val="000000">
              <a:alpha val="50000"/>
            </a:srgbClr>
          </a:outerShdw>
          <a:softEdge rad="12700"/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tx1"/>
        </a:fontRef>
      </dsp:style>
      <dsp:txBody>
        <a:bodyPr spcFirstLastPara="0" vert="horz" wrap="square" lIns="117651" tIns="44450" rIns="117651" bIns="444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3500" kern="1200">
              <a:latin typeface="微軟正黑體" pitchFamily="34" charset="-120"/>
              <a:ea typeface="微軟正黑體" pitchFamily="34" charset="-120"/>
            </a:rPr>
            <a:t>差集</a:t>
          </a:r>
          <a:r>
            <a:rPr lang="en-US" altLang="zh-TW" sz="3500" kern="1200">
              <a:latin typeface="微軟正黑體" pitchFamily="34" charset="-120"/>
              <a:ea typeface="微軟正黑體" pitchFamily="34" charset="-120"/>
            </a:rPr>
            <a:t>(-)</a:t>
          </a:r>
          <a:endParaRPr lang="en-US" altLang="zh-TW" sz="3500" kern="1200" dirty="0">
            <a:latin typeface="微軟正黑體" pitchFamily="34" charset="-120"/>
            <a:ea typeface="微軟正黑體" pitchFamily="34" charset="-120"/>
          </a:endParaRPr>
        </a:p>
      </dsp:txBody>
      <dsp:txXfrm>
        <a:off x="3735698" y="1276171"/>
        <a:ext cx="1511657" cy="1511657"/>
      </dsp:txXfrm>
    </dsp:sp>
    <dsp:sp modelId="{6BC503A5-ADBA-4872-9755-83F6E640183A}">
      <dsp:nvSpPr>
        <dsp:cNvPr id="0" name=""/>
        <dsp:cNvSpPr/>
      </dsp:nvSpPr>
      <dsp:spPr>
        <a:xfrm>
          <a:off x="5132869" y="963096"/>
          <a:ext cx="2137807" cy="2137807"/>
        </a:xfrm>
        <a:prstGeom prst="ellipse">
          <a:avLst/>
        </a:prstGeom>
        <a:solidFill>
          <a:schemeClr val="accent3">
            <a:alpha val="50000"/>
            <a:hueOff val="17595342"/>
            <a:satOff val="-40088"/>
            <a:lumOff val="16080"/>
            <a:alphaOff val="0"/>
          </a:schemeClr>
        </a:solidFill>
        <a:ln>
          <a:noFill/>
        </a:ln>
        <a:effectLst>
          <a:outerShdw blurRad="95000" rotWithShape="0">
            <a:srgbClr val="000000">
              <a:alpha val="50000"/>
            </a:srgbClr>
          </a:outerShdw>
          <a:softEdge rad="12700"/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tx1"/>
        </a:fontRef>
      </dsp:style>
      <dsp:txBody>
        <a:bodyPr spcFirstLastPara="0" vert="horz" wrap="square" lIns="117651" tIns="44450" rIns="117651" bIns="444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3500" kern="1200" dirty="0">
              <a:latin typeface="微軟正黑體" pitchFamily="34" charset="-120"/>
              <a:ea typeface="微軟正黑體" pitchFamily="34" charset="-120"/>
            </a:rPr>
            <a:t>互斥或</a:t>
          </a:r>
          <a:r>
            <a:rPr lang="en-US" altLang="zh-TW" sz="3500" kern="1200" dirty="0">
              <a:latin typeface="微軟正黑體" pitchFamily="34" charset="-120"/>
              <a:ea typeface="微軟正黑體" pitchFamily="34" charset="-120"/>
            </a:rPr>
            <a:t>(^) </a:t>
          </a:r>
          <a:endParaRPr lang="zh-TW" altLang="en-US" sz="3500" kern="1200" dirty="0">
            <a:latin typeface="微軟正黑體" pitchFamily="34" charset="-120"/>
            <a:ea typeface="微軟正黑體" pitchFamily="34" charset="-120"/>
          </a:endParaRPr>
        </a:p>
      </dsp:txBody>
      <dsp:txXfrm>
        <a:off x="5445944" y="1276171"/>
        <a:ext cx="1511657" cy="151165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enn3">
  <dgm:title val=""/>
  <dgm:desc val=""/>
  <dgm:catLst>
    <dgm:cat type="relationship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fallback" val="2D"/>
        </dgm:alg>
      </dgm:if>
      <dgm:else name="Name3">
        <dgm:alg type="lin">
          <dgm:param type="fallback" val="2D"/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refType="w" refFor="ch" refPtType="node"/>
      <dgm:constr type="w" for="ch" forName="space" refType="w" refFor="ch" refPtType="node" fact="-0.2"/>
      <dgm:constr type="primFontSz" for="ch" ptType="node" op="equ" val="65"/>
    </dgm:constrLst>
    <dgm:ruleLst/>
    <dgm:forEach name="Name4" axis="ch" ptType="node">
      <dgm:layoutNode name="Name5" styleLbl="vennNode1">
        <dgm:varLst>
          <dgm:bulletEnabled val="1"/>
        </dgm:varLst>
        <dgm:alg type="tx">
          <dgm:param type="txAnchorVertCh" val="mid"/>
          <dgm:param type="txAnchorHorzCh" val="ctr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tMarg" refType="primFontSz" fact="0.1"/>
          <dgm:constr type="bMarg" refType="primFontSz" fact="0.1"/>
          <dgm:constr type="lMarg" refType="w" fact="0.156"/>
          <dgm:constr type="rMarg" refType="w" fact="0.156"/>
        </dgm:constrLst>
        <dgm:ruleLst>
          <dgm:rule type="primFontSz" val="5" fact="NaN" max="NaN"/>
        </dgm:ruleLst>
      </dgm:layoutNode>
      <dgm:forEach name="Name6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6.wmf"/></Relationships>
</file>

<file path=ppt/media/image1.jpe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png>
</file>

<file path=ppt/media/image150.png>
</file>

<file path=ppt/media/image151.png>
</file>

<file path=ppt/media/image152.png>
</file>

<file path=ppt/media/image153.png>
</file>

<file path=ppt/media/image154.png>
</file>

<file path=ppt/media/image155.png>
</file>

<file path=ppt/media/image156.png>
</file>

<file path=ppt/media/image157.png>
</file>

<file path=ppt/media/image158.png>
</file>

<file path=ppt/media/image159.png>
</file>

<file path=ppt/media/image16.png>
</file>

<file path=ppt/media/image160.png>
</file>

<file path=ppt/media/image161.png>
</file>

<file path=ppt/media/image162.png>
</file>

<file path=ppt/media/image163.png>
</file>

<file path=ppt/media/image164.png>
</file>

<file path=ppt/media/image165.png>
</file>

<file path=ppt/media/image166.png>
</file>

<file path=ppt/media/image167.png>
</file>

<file path=ppt/media/image168.png>
</file>

<file path=ppt/media/image169.png>
</file>

<file path=ppt/media/image17.png>
</file>

<file path=ppt/media/image170.png>
</file>

<file path=ppt/media/image171.png>
</file>

<file path=ppt/media/image172.png>
</file>

<file path=ppt/media/image173.png>
</file>

<file path=ppt/media/image174.png>
</file>

<file path=ppt/media/image175.png>
</file>

<file path=ppt/media/image176.png>
</file>

<file path=ppt/media/image177.png>
</file>

<file path=ppt/media/image178.png>
</file>

<file path=ppt/media/image179.png>
</file>

<file path=ppt/media/image18.png>
</file>

<file path=ppt/media/image180.png>
</file>

<file path=ppt/media/image181.png>
</file>

<file path=ppt/media/image182.png>
</file>

<file path=ppt/media/image183.png>
</file>

<file path=ppt/media/image184.png>
</file>

<file path=ppt/media/image185.png>
</file>

<file path=ppt/media/image186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jpg>
</file>

<file path=ppt/media/image47.png>
</file>

<file path=ppt/media/image48.png>
</file>

<file path=ppt/media/image49.png>
</file>

<file path=ppt/media/image5.jp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wmf>
</file>

<file path=ppt/media/image57.png>
</file>

<file path=ppt/media/image58.jpg>
</file>

<file path=ppt/media/image59.png>
</file>

<file path=ppt/media/image6.png>
</file>

<file path=ppt/media/image60.jpg>
</file>

<file path=ppt/media/image61.png>
</file>

<file path=ppt/media/image62.png>
</file>

<file path=ppt/media/image63.png>
</file>

<file path=ppt/media/image64.png>
</file>

<file path=ppt/media/image65.png>
</file>

<file path=ppt/media/image66.jpg>
</file>

<file path=ppt/media/image67.jpg>
</file>

<file path=ppt/media/image68.jpg>
</file>

<file path=ppt/media/image69.jpg>
</file>

<file path=ppt/media/image7.wmf>
</file>

<file path=ppt/media/image70.jp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1"/>
            <a:ext cx="3078639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charset="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3836" y="1"/>
            <a:ext cx="3078639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charset="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8909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3775" y="768350"/>
            <a:ext cx="5116513" cy="38369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3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10090" y="4860925"/>
            <a:ext cx="5683886" cy="4605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noProof="0"/>
              <a:t>按一下以編輯母片</a:t>
            </a:r>
          </a:p>
          <a:p>
            <a:pPr lvl="1"/>
            <a:r>
              <a:rPr lang="zh-TW" altLang="en-US" noProof="0"/>
              <a:t>第二層</a:t>
            </a:r>
          </a:p>
          <a:p>
            <a:pPr lvl="2"/>
            <a:r>
              <a:rPr lang="zh-TW" altLang="en-US" noProof="0"/>
              <a:t>第三層</a:t>
            </a:r>
          </a:p>
          <a:p>
            <a:pPr lvl="3"/>
            <a:r>
              <a:rPr lang="zh-TW" altLang="en-US" noProof="0"/>
              <a:t>第四層</a:t>
            </a:r>
          </a:p>
          <a:p>
            <a:pPr lvl="4"/>
            <a:r>
              <a:rPr lang="zh-TW" altLang="en-US" noProof="0"/>
              <a:t>第五層</a:t>
            </a:r>
          </a:p>
        </p:txBody>
      </p:sp>
      <p:sp>
        <p:nvSpPr>
          <p:cNvPr id="163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9721851"/>
            <a:ext cx="3078639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charset="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63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3836" y="9721851"/>
            <a:ext cx="3078639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charset="0"/>
              </a:defRPr>
            </a:lvl1pPr>
          </a:lstStyle>
          <a:p>
            <a:pPr>
              <a:defRPr/>
            </a:pPr>
            <a:fld id="{13F164E3-9C17-433C-9BB4-4A3E9348F59A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07020429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993775" y="768350"/>
            <a:ext cx="5116513" cy="3836988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3F164E3-9C17-433C-9BB4-4A3E9348F59A}" type="slidenum">
              <a:rPr lang="en-US" altLang="zh-TW" smtClean="0"/>
              <a:pPr>
                <a:defRPr/>
              </a:pPr>
              <a:t>13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88667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993775" y="768350"/>
            <a:ext cx="5116513" cy="3836988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3F164E3-9C17-433C-9BB4-4A3E9348F59A}" type="slidenum">
              <a:rPr lang="en-US" altLang="zh-TW" smtClean="0"/>
              <a:pPr>
                <a:defRPr/>
              </a:pPr>
              <a:t>76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9234907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副標題 8"/>
          <p:cNvSpPr>
            <a:spLocks noGrp="1"/>
          </p:cNvSpPr>
          <p:nvPr>
            <p:ph type="subTitle" idx="1"/>
          </p:nvPr>
        </p:nvSpPr>
        <p:spPr>
          <a:xfrm>
            <a:off x="457200" y="3699804"/>
            <a:ext cx="8305800" cy="1143000"/>
          </a:xfrm>
        </p:spPr>
        <p:txBody>
          <a:bodyPr>
            <a:noAutofit/>
          </a:bodyPr>
          <a:lstStyle>
            <a:lvl1pPr marL="0" indent="0" algn="ctr">
              <a:buNone/>
              <a:defRPr sz="2200" spc="100" baseline="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zh-TW" altLang="en-US"/>
              <a:t>按一下以編輯母片副標題樣式</a:t>
            </a:r>
            <a:endParaRPr kumimoji="0" lang="en-US"/>
          </a:p>
        </p:txBody>
      </p:sp>
      <p:sp>
        <p:nvSpPr>
          <p:cNvPr id="28" name="標題 27"/>
          <p:cNvSpPr>
            <a:spLocks noGrp="1"/>
          </p:cNvSpPr>
          <p:nvPr>
            <p:ph type="ctrTitle"/>
          </p:nvPr>
        </p:nvSpPr>
        <p:spPr>
          <a:xfrm>
            <a:off x="457200" y="1433732"/>
            <a:ext cx="8305800" cy="1981200"/>
          </a:xfrm>
          <a:ln w="6350" cap="rnd">
            <a:noFill/>
          </a:ln>
        </p:spPr>
        <p:txBody>
          <a:bodyPr anchor="b" anchorCtr="0">
            <a:noAutofit/>
          </a:bodyPr>
          <a:lstStyle>
            <a:lvl1pPr algn="ctr">
              <a:defRPr lang="en-US" sz="4800" b="0" dirty="0">
                <a:ln w="3200">
                  <a:solidFill>
                    <a:schemeClr val="bg2">
                      <a:shade val="75000"/>
                      <a:alpha val="25000"/>
                    </a:schemeClr>
                  </a:solidFill>
                  <a:prstDash val="solid"/>
                  <a:round/>
                </a:ln>
                <a:solidFill>
                  <a:srgbClr val="F9F9F9"/>
                </a:solidFill>
                <a:effectLst>
                  <a:innerShdw blurRad="50800" dist="25400" dir="13500000">
                    <a:srgbClr val="000000">
                      <a:alpha val="70000"/>
                    </a:srgbClr>
                  </a:innerShdw>
                </a:effectLst>
              </a:defRPr>
            </a:lvl1pPr>
          </a:lstStyle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cxnSp>
        <p:nvCxnSpPr>
          <p:cNvPr id="8" name="直線接點 7"/>
          <p:cNvCxnSpPr/>
          <p:nvPr/>
        </p:nvCxnSpPr>
        <p:spPr>
          <a:xfrm>
            <a:off x="1463626" y="3550126"/>
            <a:ext cx="2971800" cy="1588"/>
          </a:xfrm>
          <a:prstGeom prst="line">
            <a:avLst/>
          </a:prstGeom>
          <a:ln w="9525" cap="flat" cmpd="sng" algn="ctr">
            <a:solidFill>
              <a:schemeClr val="bg2">
                <a:tint val="20000"/>
              </a:schemeClr>
            </a:solidFill>
            <a:prstDash val="solid"/>
          </a:ln>
          <a:effectLst>
            <a:outerShdw blurRad="31750" dir="2700000" algn="tl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接點 12"/>
          <p:cNvCxnSpPr/>
          <p:nvPr/>
        </p:nvCxnSpPr>
        <p:spPr>
          <a:xfrm>
            <a:off x="4708574" y="3550126"/>
            <a:ext cx="2971800" cy="1588"/>
          </a:xfrm>
          <a:prstGeom prst="line">
            <a:avLst/>
          </a:prstGeom>
          <a:ln w="9525" cap="flat" cmpd="sng" algn="ctr">
            <a:solidFill>
              <a:schemeClr val="bg2">
                <a:tint val="20000"/>
              </a:schemeClr>
            </a:solidFill>
            <a:prstDash val="solid"/>
          </a:ln>
          <a:effectLst>
            <a:outerShdw blurRad="31750" dir="2700000" algn="tl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橢圓 13"/>
          <p:cNvSpPr/>
          <p:nvPr/>
        </p:nvSpPr>
        <p:spPr>
          <a:xfrm>
            <a:off x="4540348" y="3526302"/>
            <a:ext cx="45720" cy="45720"/>
          </a:xfrm>
          <a:prstGeom prst="ellipse">
            <a:avLst/>
          </a:prstGeom>
          <a:effectLst>
            <a:outerShdw blurRad="31750" dir="2700000" algn="tl" rotWithShape="0">
              <a:srgbClr val="000000">
                <a:alpha val="55000"/>
              </a:srgbClr>
            </a:outerShdw>
          </a:effectLst>
        </p:spPr>
        <p:style>
          <a:lnRef idx="2">
            <a:schemeClr val="accent2"/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5" name="日期版面配置區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16" name="投影片編號版面配置區 1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010C9FE-2B4E-4143-A7D1-DA2B610317EA}" type="slidenum">
              <a:rPr lang="en-US" altLang="zh-TW" smtClean="0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17" name="頁尾版面配置區 1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4DA9C14-8FBB-4D05-A028-8C75477095F8}" type="slidenum">
              <a:rPr lang="en-US" altLang="zh-TW" smtClean="0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9C07BFC-5D11-4AC6-8ECE-66E958235237}" type="slidenum">
              <a:rPr lang="en-US" altLang="zh-TW" smtClean="0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C:\Documents and Settings\Axel\桌面\圖片4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55113" cy="2620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內容版面配置區 8"/>
          <p:cNvSpPr>
            <a:spLocks noGrp="1"/>
          </p:cNvSpPr>
          <p:nvPr>
            <p:ph idx="1"/>
          </p:nvPr>
        </p:nvSpPr>
        <p:spPr>
          <a:xfrm>
            <a:off x="457200" y="1524000"/>
            <a:ext cx="8229600" cy="4572000"/>
          </a:xfrm>
        </p:spPr>
        <p:txBody>
          <a:bodyPr/>
          <a:lstStyle/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 kumimoji="0" lang="en-US"/>
          </a:p>
        </p:txBody>
      </p:sp>
      <p:sp>
        <p:nvSpPr>
          <p:cNvPr id="14" name="日期版面配置區 13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15" name="投影片編號版面配置區 1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 algn="ctr"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6" name="頁尾版面配置區 15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17" name="標題 16"/>
          <p:cNvSpPr>
            <a:spLocks noGrp="1"/>
          </p:cNvSpPr>
          <p:nvPr>
            <p:ph type="title"/>
          </p:nvPr>
        </p:nvSpPr>
        <p:spPr/>
        <p:txBody>
          <a:bodyPr rtlCol="0" anchor="b" anchorCtr="0"/>
          <a:lstStyle/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85800" y="3505200"/>
            <a:ext cx="7924800" cy="1371600"/>
          </a:xfrm>
        </p:spPr>
        <p:txBody>
          <a:bodyPr>
            <a:noAutofit/>
          </a:bodyPr>
          <a:lstStyle>
            <a:lvl1pPr algn="l" rtl="0">
              <a:spcBef>
                <a:spcPct val="0"/>
              </a:spcBef>
              <a:buNone/>
              <a:defRPr lang="en-US" sz="4800" b="0" dirty="0">
                <a:ln w="3200">
                  <a:solidFill>
                    <a:schemeClr val="bg2">
                      <a:shade val="25000"/>
                      <a:alpha val="25000"/>
                    </a:schemeClr>
                  </a:solidFill>
                  <a:prstDash val="solid"/>
                  <a:round/>
                </a:ln>
                <a:solidFill>
                  <a:srgbClr val="F9F9F9"/>
                </a:solidFill>
                <a:effectLst>
                  <a:innerShdw blurRad="38100" dist="25400" dir="13500000">
                    <a:prstClr val="black">
                      <a:alpha val="70000"/>
                    </a:prstClr>
                  </a:innerShdw>
                </a:effectLst>
              </a:defRPr>
            </a:lvl1pPr>
          </a:lstStyle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85800" y="4958864"/>
            <a:ext cx="7924800" cy="984736"/>
          </a:xfrm>
        </p:spPr>
        <p:txBody>
          <a:bodyPr anchor="t"/>
          <a:lstStyle>
            <a:lvl1pPr marL="0" indent="0">
              <a:buNone/>
              <a:defRPr sz="2000" spc="100" baseline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zh-TW" altLang="en-US"/>
              <a:t>按一下以編輯母片文字樣式</a:t>
            </a:r>
          </a:p>
        </p:txBody>
      </p:sp>
      <p:cxnSp>
        <p:nvCxnSpPr>
          <p:cNvPr id="7" name="直線接點 6"/>
          <p:cNvCxnSpPr/>
          <p:nvPr/>
        </p:nvCxnSpPr>
        <p:spPr>
          <a:xfrm>
            <a:off x="685800" y="4916992"/>
            <a:ext cx="7924800" cy="4301"/>
          </a:xfrm>
          <a:prstGeom prst="line">
            <a:avLst/>
          </a:prstGeom>
          <a:noFill/>
          <a:ln w="9525" cap="flat" cmpd="sng" algn="ctr">
            <a:solidFill>
              <a:srgbClr val="E9E9E8"/>
            </a:solidFill>
            <a:prstDash val="solid"/>
          </a:ln>
          <a:effectLst>
            <a:outerShdw blurRad="31750" dir="2700000" algn="tl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C445048-9FF6-4638-8537-5FD61554F158}" type="slidenum">
              <a:rPr lang="en-US" altLang="zh-TW" smtClean="0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11" name="內容版面配置區 10"/>
          <p:cNvSpPr>
            <a:spLocks noGrp="1"/>
          </p:cNvSpPr>
          <p:nvPr>
            <p:ph sz="half" idx="1"/>
          </p:nvPr>
        </p:nvSpPr>
        <p:spPr>
          <a:xfrm>
            <a:off x="457200" y="1524000"/>
            <a:ext cx="4059936" cy="4572000"/>
          </a:xfrm>
        </p:spPr>
        <p:txBody>
          <a:bodyPr/>
          <a:lstStyle/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 kumimoji="0" lang="en-US"/>
          </a:p>
        </p:txBody>
      </p:sp>
      <p:sp>
        <p:nvSpPr>
          <p:cNvPr id="13" name="內容版面配置區 12"/>
          <p:cNvSpPr>
            <a:spLocks noGrp="1"/>
          </p:cNvSpPr>
          <p:nvPr>
            <p:ph sz="half" idx="2"/>
          </p:nvPr>
        </p:nvSpPr>
        <p:spPr>
          <a:xfrm>
            <a:off x="4648200" y="1524000"/>
            <a:ext cx="4059936" cy="4572000"/>
          </a:xfrm>
        </p:spPr>
        <p:txBody>
          <a:bodyPr/>
          <a:lstStyle/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45EECB7-3A40-4A94-89F4-BF22594EB071}" type="slidenum">
              <a:rPr lang="en-US" altLang="zh-TW" smtClean="0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399593"/>
            <a:ext cx="4040188" cy="762000"/>
          </a:xfrm>
          <a:noFill/>
          <a:ln w="25400" cap="rnd" cmpd="sng" algn="ctr">
            <a:noFill/>
            <a:prstDash val="solid"/>
          </a:ln>
          <a:effectLst>
            <a:softEdge rad="63500"/>
          </a:effectLst>
          <a:sp3d prstMaterial="flat"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91440" tIns="45720" rIns="91440" bIns="45720" anchor="b">
            <a:noAutofit/>
          </a:bodyPr>
          <a:lstStyle>
            <a:lvl1pPr marL="0" indent="0" algn="l">
              <a:spcBef>
                <a:spcPts val="0"/>
              </a:spcBef>
              <a:buNone/>
              <a:defRPr sz="2600" b="1">
                <a:solidFill>
                  <a:schemeClr val="tx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zh-TW" altLang="en-US"/>
              <a:t>按一下以編輯母片文字樣式</a:t>
            </a:r>
          </a:p>
        </p:txBody>
      </p:sp>
      <p:sp>
        <p:nvSpPr>
          <p:cNvPr id="32" name="內容版面配置區 31"/>
          <p:cNvSpPr>
            <a:spLocks noGrp="1"/>
          </p:cNvSpPr>
          <p:nvPr>
            <p:ph sz="half" idx="2"/>
          </p:nvPr>
        </p:nvSpPr>
        <p:spPr>
          <a:xfrm>
            <a:off x="457200" y="2201896"/>
            <a:ext cx="4038600" cy="3913632"/>
          </a:xfrm>
        </p:spPr>
        <p:txBody>
          <a:bodyPr/>
          <a:lstStyle/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 kumimoji="0" lang="en-US"/>
          </a:p>
        </p:txBody>
      </p:sp>
      <p:sp>
        <p:nvSpPr>
          <p:cNvPr id="34" name="內容版面配置區 33"/>
          <p:cNvSpPr>
            <a:spLocks noGrp="1"/>
          </p:cNvSpPr>
          <p:nvPr>
            <p:ph sz="quarter" idx="4"/>
          </p:nvPr>
        </p:nvSpPr>
        <p:spPr>
          <a:xfrm>
            <a:off x="4649788" y="2201896"/>
            <a:ext cx="4038600" cy="3913632"/>
          </a:xfrm>
        </p:spPr>
        <p:txBody>
          <a:bodyPr/>
          <a:lstStyle/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 kumimoji="0" 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143000"/>
          </a:xfrm>
        </p:spPr>
        <p:txBody>
          <a:bodyPr anchor="b" anchorCtr="0"/>
          <a:lstStyle>
            <a:lvl1pPr>
              <a:defRPr/>
            </a:lvl1pPr>
          </a:lstStyle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12" name="文字版面配置區 11"/>
          <p:cNvSpPr>
            <a:spLocks noGrp="1"/>
          </p:cNvSpPr>
          <p:nvPr>
            <p:ph type="body" idx="3"/>
          </p:nvPr>
        </p:nvSpPr>
        <p:spPr>
          <a:xfrm>
            <a:off x="4648200" y="1399593"/>
            <a:ext cx="4040188" cy="762000"/>
          </a:xfrm>
          <a:noFill/>
          <a:ln w="25400" cap="rnd" cmpd="sng" algn="ctr">
            <a:noFill/>
            <a:prstDash val="solid"/>
          </a:ln>
          <a:effectLst>
            <a:softEdge rad="63500"/>
          </a:effec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91440" tIns="45720" rIns="91440" bIns="45720" anchor="b">
            <a:noAutofit/>
          </a:bodyPr>
          <a:lstStyle>
            <a:lvl1pPr marL="0" indent="0" algn="l">
              <a:spcBef>
                <a:spcPts val="0"/>
              </a:spcBef>
              <a:buNone/>
              <a:defRPr sz="2600" b="1" baseline="0">
                <a:solidFill>
                  <a:schemeClr val="tx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zh-TW" altLang="en-US"/>
              <a:t>按一下以編輯母片文字樣式</a:t>
            </a:r>
          </a:p>
        </p:txBody>
      </p:sp>
      <p:cxnSp>
        <p:nvCxnSpPr>
          <p:cNvPr id="10" name="直線接點 9"/>
          <p:cNvCxnSpPr/>
          <p:nvPr/>
        </p:nvCxnSpPr>
        <p:spPr>
          <a:xfrm>
            <a:off x="562945" y="2180219"/>
            <a:ext cx="3749040" cy="1588"/>
          </a:xfrm>
          <a:prstGeom prst="line">
            <a:avLst/>
          </a:prstGeom>
          <a:noFill/>
          <a:ln w="12700" cap="flat" cmpd="sng" algn="ctr">
            <a:solidFill>
              <a:schemeClr val="bg2">
                <a:tint val="20000"/>
              </a:schemeClr>
            </a:solidFill>
            <a:prstDash val="solid"/>
          </a:ln>
          <a:effectLst>
            <a:outerShdw blurRad="34925" dir="2700000" algn="tl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接點 16"/>
          <p:cNvCxnSpPr/>
          <p:nvPr/>
        </p:nvCxnSpPr>
        <p:spPr>
          <a:xfrm>
            <a:off x="4754880" y="2180219"/>
            <a:ext cx="3749040" cy="1588"/>
          </a:xfrm>
          <a:prstGeom prst="line">
            <a:avLst/>
          </a:prstGeom>
          <a:noFill/>
          <a:ln w="12700" cap="flat" cmpd="sng" algn="ctr">
            <a:solidFill>
              <a:schemeClr val="bg2">
                <a:tint val="20000"/>
              </a:schemeClr>
            </a:solidFill>
            <a:prstDash val="solid"/>
          </a:ln>
          <a:effectLst>
            <a:outerShdw blurRad="34925" dir="2700000" algn="tl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內容版面配置區 28"/>
          <p:cNvSpPr>
            <a:spLocks noGrp="1"/>
          </p:cNvSpPr>
          <p:nvPr>
            <p:ph sz="quarter" idx="1"/>
          </p:nvPr>
        </p:nvSpPr>
        <p:spPr>
          <a:xfrm>
            <a:off x="457200" y="457200"/>
            <a:ext cx="6248400" cy="5715000"/>
          </a:xfrm>
        </p:spPr>
        <p:txBody>
          <a:bodyPr/>
          <a:lstStyle/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 kumimoji="0"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2"/>
          </p:nvPr>
        </p:nvSpPr>
        <p:spPr>
          <a:xfrm>
            <a:off x="6781800" y="1600200"/>
            <a:ext cx="1984248" cy="3733800"/>
          </a:xfrm>
        </p:spPr>
        <p:txBody>
          <a:bodyPr tIns="45720" bIns="45720" anchor="t" anchorCtr="0"/>
          <a:lstStyle>
            <a:lvl1pPr marL="0" indent="0">
              <a:lnSpc>
                <a:spcPct val="1250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zh-TW" altLang="en-US"/>
              <a:t>按一下以編輯母片文字樣式</a:t>
            </a:r>
          </a:p>
        </p:txBody>
      </p:sp>
      <p:sp>
        <p:nvSpPr>
          <p:cNvPr id="31" name="標題 30"/>
          <p:cNvSpPr>
            <a:spLocks noGrp="1"/>
          </p:cNvSpPr>
          <p:nvPr>
            <p:ph type="title"/>
          </p:nvPr>
        </p:nvSpPr>
        <p:spPr>
          <a:xfrm>
            <a:off x="6781800" y="457200"/>
            <a:ext cx="1981200" cy="1066800"/>
          </a:xfrm>
        </p:spPr>
        <p:txBody>
          <a:bodyPr lIns="91440" tIns="91440" anchor="b" anchorCtr="0"/>
          <a:lstStyle>
            <a:lvl1pPr algn="l">
              <a:buNone/>
              <a:defRPr sz="1800" b="1" spc="-50" baseline="0">
                <a:ln w="3175"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8" name="日期版面配置區 7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A29C3BF7-EA3B-41FC-B144-EF23B517F357}" type="slidenum">
              <a:rPr lang="en-US" altLang="zh-TW" smtClean="0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10" name="頁尾版面配置區 9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629400" y="457200"/>
            <a:ext cx="2057400" cy="1066800"/>
          </a:xfrm>
        </p:spPr>
        <p:txBody>
          <a:bodyPr lIns="91440" tIns="91440" anchor="b" anchorCtr="0"/>
          <a:lstStyle>
            <a:lvl1pPr algn="l">
              <a:buNone/>
              <a:defRPr sz="1800" b="1" spc="-50" baseline="0">
                <a:ln w="3175"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457200" y="457200"/>
            <a:ext cx="6019800" cy="5562600"/>
          </a:xfrm>
          <a:solidFill>
            <a:schemeClr val="tx2">
              <a:tint val="40000"/>
            </a:schemeClr>
          </a:solidFill>
          <a:effectLst>
            <a:outerShdw blurRad="88900" sx="103000" sy="103000" algn="ctr" rotWithShape="0">
              <a:prstClr val="black">
                <a:alpha val="32000"/>
              </a:prstClr>
            </a:outerShdw>
            <a:softEdge rad="127000"/>
          </a:effectLst>
        </p:spPr>
        <p:txBody>
          <a:bodyPr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</a:lstStyle>
          <a:p>
            <a:r>
              <a:rPr kumimoji="0" lang="zh-TW" altLang="en-US"/>
              <a:t>按一下圖示以新增圖片</a:t>
            </a:r>
            <a:endParaRPr kumimoji="0" 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629400" y="1600200"/>
            <a:ext cx="2057400" cy="4419600"/>
          </a:xfrm>
        </p:spPr>
        <p:txBody>
          <a:bodyPr anchor="t" anchorCtr="0"/>
          <a:lstStyle>
            <a:lvl1pPr marL="0" indent="0">
              <a:lnSpc>
                <a:spcPct val="125000"/>
              </a:lnSpc>
              <a:spcAft>
                <a:spcPts val="1000"/>
              </a:spcAft>
              <a:buFontTx/>
              <a:buNone/>
              <a:defRPr sz="1600" b="0">
                <a:solidFill>
                  <a:schemeClr val="tx2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zh-TW" altLang="en-US"/>
              <a:t>按一下以編輯母片文字樣式</a:t>
            </a:r>
          </a:p>
        </p:txBody>
      </p:sp>
      <p:sp>
        <p:nvSpPr>
          <p:cNvPr id="8" name="日期版面配置區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EC189231-F5EE-4957-B283-E7EF0F54AEBB}" type="slidenum">
              <a:rPr lang="en-US" altLang="zh-TW" smtClean="0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10" name="頁尾版面配置區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字版面配置區 8"/>
          <p:cNvSpPr>
            <a:spLocks noGrp="1"/>
          </p:cNvSpPr>
          <p:nvPr>
            <p:ph type="body" idx="1"/>
          </p:nvPr>
        </p:nvSpPr>
        <p:spPr>
          <a:xfrm>
            <a:off x="457200" y="1447800"/>
            <a:ext cx="8229600" cy="46783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zh-TW" altLang="en-US"/>
              <a:t>按一下以編輯母片文字樣式</a:t>
            </a:r>
          </a:p>
          <a:p>
            <a:pPr lvl="1" eaLnBrk="1" latinLnBrk="0" hangingPunct="1"/>
            <a:r>
              <a:rPr kumimoji="0" lang="zh-TW" altLang="en-US"/>
              <a:t>第二層</a:t>
            </a:r>
          </a:p>
          <a:p>
            <a:pPr lvl="2" eaLnBrk="1" latinLnBrk="0" hangingPunct="1"/>
            <a:r>
              <a:rPr kumimoji="0" lang="zh-TW" altLang="en-US"/>
              <a:t>第三層</a:t>
            </a:r>
          </a:p>
          <a:p>
            <a:pPr lvl="3" eaLnBrk="1" latinLnBrk="0" hangingPunct="1"/>
            <a:r>
              <a:rPr kumimoji="0" lang="zh-TW" altLang="en-US"/>
              <a:t>第四層</a:t>
            </a:r>
          </a:p>
          <a:p>
            <a:pPr lvl="4" eaLnBrk="1" latinLnBrk="0" hangingPunct="1"/>
            <a:r>
              <a:rPr kumimoji="0" lang="zh-TW" altLang="en-US"/>
              <a:t>第五層</a:t>
            </a:r>
            <a:endParaRPr kumimoji="0" lang="en-US"/>
          </a:p>
        </p:txBody>
      </p:sp>
      <p:sp>
        <p:nvSpPr>
          <p:cNvPr id="24" name="日期版面配置區 23"/>
          <p:cNvSpPr>
            <a:spLocks noGrp="1"/>
          </p:cNvSpPr>
          <p:nvPr>
            <p:ph type="dt" sz="half" idx="2"/>
          </p:nvPr>
        </p:nvSpPr>
        <p:spPr>
          <a:xfrm>
            <a:off x="5791200" y="6203667"/>
            <a:ext cx="2590800" cy="384048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0" name="頁尾版面配置區 9"/>
          <p:cNvSpPr>
            <a:spLocks noGrp="1"/>
          </p:cNvSpPr>
          <p:nvPr>
            <p:ph type="ftr" sz="quarter" idx="3"/>
          </p:nvPr>
        </p:nvSpPr>
        <p:spPr>
          <a:xfrm>
            <a:off x="2133600" y="6203667"/>
            <a:ext cx="358140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22" name="投影片編號版面配置區 21"/>
          <p:cNvSpPr>
            <a:spLocks noGrp="1"/>
          </p:cNvSpPr>
          <p:nvPr>
            <p:ph type="sldNum" sz="quarter" idx="4"/>
          </p:nvPr>
        </p:nvSpPr>
        <p:spPr>
          <a:xfrm>
            <a:off x="8410575" y="6181531"/>
            <a:ext cx="609600" cy="457200"/>
          </a:xfrm>
          <a:prstGeom prst="rect">
            <a:avLst/>
          </a:prstGeom>
          <a:noFill/>
        </p:spPr>
        <p:txBody>
          <a:bodyPr vert="horz" lIns="0" tIns="0" rIns="0" bIns="0" anchor="ctr" anchorCtr="0">
            <a:noAutofit/>
          </a:bodyPr>
          <a:lstStyle>
            <a:lvl1pPr algn="ctr" eaLnBrk="1" latinLnBrk="0" hangingPunct="1">
              <a:defRPr kumimoji="0" sz="1600" baseline="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標題版面配置區 4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19200"/>
          </a:xfrm>
          <a:prstGeom prst="rect">
            <a:avLst/>
          </a:prstGeom>
          <a:ln w="6350" cap="rnd">
            <a:noFill/>
          </a:ln>
        </p:spPr>
        <p:txBody>
          <a:bodyPr vert="horz" anchor="b" anchorCtr="0">
            <a:normAutofit/>
          </a:bodyPr>
          <a:lstStyle/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908" r:id="rId1"/>
    <p:sldLayoutId id="2147483909" r:id="rId2"/>
    <p:sldLayoutId id="2147483910" r:id="rId3"/>
    <p:sldLayoutId id="2147483911" r:id="rId4"/>
    <p:sldLayoutId id="2147483912" r:id="rId5"/>
    <p:sldLayoutId id="2147483913" r:id="rId6"/>
    <p:sldLayoutId id="2147483914" r:id="rId7"/>
    <p:sldLayoutId id="2147483915" r:id="rId8"/>
    <p:sldLayoutId id="2147483916" r:id="rId9"/>
    <p:sldLayoutId id="2147483917" r:id="rId10"/>
    <p:sldLayoutId id="2147483918" r:id="rId11"/>
    <p:sldLayoutId id="2147483834" r:id="rId12"/>
  </p:sldLayoutIdLst>
  <p:hf hdr="0" ftr="0" dt="0"/>
  <p:txStyles>
    <p:titleStyle>
      <a:lvl1pPr algn="l" rtl="0" eaLnBrk="1" latinLnBrk="0" hangingPunct="1">
        <a:spcBef>
          <a:spcPct val="0"/>
        </a:spcBef>
        <a:buNone/>
        <a:defRPr kumimoji="0" lang="en-US" sz="4200" b="0" kern="1200" spc="-100" baseline="0" dirty="0">
          <a:ln w="3200">
            <a:solidFill>
              <a:schemeClr val="bg2">
                <a:shade val="75000"/>
                <a:alpha val="25000"/>
              </a:schemeClr>
            </a:solidFill>
            <a:prstDash val="solid"/>
            <a:round/>
          </a:ln>
          <a:solidFill>
            <a:srgbClr val="F9F9F9"/>
          </a:solidFill>
          <a:effectLst>
            <a:innerShdw blurRad="50800" dist="25400" dir="13500000">
              <a:prstClr val="black">
                <a:alpha val="70000"/>
              </a:prstClr>
            </a:innerShdw>
          </a:effectLst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2"/>
        </a:buClr>
        <a:buSzPct val="8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300"/>
        </a:spcBef>
        <a:buClr>
          <a:schemeClr val="accent2">
            <a:shade val="75000"/>
          </a:schemeClr>
        </a:buClr>
        <a:buSzPct val="85000"/>
        <a:buFont typeface="Wingdings 2"/>
        <a:buChar char=""/>
        <a:defRPr kumimoji="0"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005840" indent="-228600" algn="l" rtl="0" eaLnBrk="1" latinLnBrk="0" hangingPunct="1">
        <a:spcBef>
          <a:spcPts val="300"/>
        </a:spcBef>
        <a:buClr>
          <a:schemeClr val="accent2">
            <a:shade val="50000"/>
          </a:schemeClr>
        </a:buClr>
        <a:buSzPct val="85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rtl="0" eaLnBrk="1" latinLnBrk="0" hangingPunct="1">
        <a:spcBef>
          <a:spcPts val="300"/>
        </a:spcBef>
        <a:buClr>
          <a:schemeClr val="accent2">
            <a:shade val="75000"/>
          </a:schemeClr>
        </a:buClr>
        <a:buSzPct val="85000"/>
        <a:buFont typeface="Wingdings 2" pitchFamily="18" charset="2"/>
        <a:buChar char="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rtl="0" eaLnBrk="1" latinLnBrk="0" hangingPunct="1">
        <a:spcBef>
          <a:spcPts val="340"/>
        </a:spcBef>
        <a:buClr>
          <a:schemeClr val="accent2">
            <a:shade val="75000"/>
          </a:schemeClr>
        </a:buClr>
        <a:buSzPct val="85000"/>
        <a:buFont typeface="Wingdings 2" pitchFamily="18" charset="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indent="-228600" algn="l" rtl="0" eaLnBrk="1" latinLnBrk="0" hangingPunct="1">
        <a:spcBef>
          <a:spcPts val="340"/>
        </a:spcBef>
        <a:buClr>
          <a:schemeClr val="accent2">
            <a:shade val="75000"/>
          </a:schemeClr>
        </a:buClr>
        <a:buSzPct val="85000"/>
        <a:buFont typeface="Wingdings 2" pitchFamily="18" charset="2"/>
        <a:buChar char="?"/>
        <a:defRPr kumimoji="0"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ts val="340"/>
        </a:spcBef>
        <a:buClr>
          <a:schemeClr val="accent2">
            <a:shade val="75000"/>
          </a:schemeClr>
        </a:buClr>
        <a:buSzPct val="85000"/>
        <a:buFont typeface="Wingdings 2" pitchFamily="18" charset="2"/>
        <a:buChar char="?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ts val="340"/>
        </a:spcBef>
        <a:buClr>
          <a:schemeClr val="accent2">
            <a:shade val="75000"/>
          </a:schemeClr>
        </a:buClr>
        <a:buSzPct val="85000"/>
        <a:buFont typeface="Wingdings 2" pitchFamily="18" charset="2"/>
        <a:buChar char="?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ts val="340"/>
        </a:spcBef>
        <a:buClr>
          <a:schemeClr val="accent2">
            <a:shade val="75000"/>
          </a:schemeClr>
        </a:buClr>
        <a:buSzPct val="85000"/>
        <a:buFont typeface="Wingdings 2" pitchFamily="18" charset="2"/>
        <a:buChar char="?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png"/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png"/><Relationship Id="rId2" Type="http://schemas.openxmlformats.org/officeDocument/2006/relationships/image" Target="../media/image9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7.wmf"/><Relationship Id="rId4" Type="http://schemas.openxmlformats.org/officeDocument/2006/relationships/oleObject" Target="../embeddings/oleObject1.bin"/></Relationships>
</file>

<file path=ppt/slides/_rels/slide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3.png"/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4.png"/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5.png"/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6.png"/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7.png"/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8.png"/><Relationship Id="rId1" Type="http://schemas.openxmlformats.org/officeDocument/2006/relationships/slideLayout" Target="../slideLayouts/slideLayout2.xml"/></Relationships>
</file>

<file path=ppt/slides/_rels/slide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9.png"/><Relationship Id="rId1" Type="http://schemas.openxmlformats.org/officeDocument/2006/relationships/slideLayout" Target="../slideLayouts/slideLayout2.xml"/></Relationships>
</file>

<file path=ppt/slides/_rels/slide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1.png"/><Relationship Id="rId1" Type="http://schemas.openxmlformats.org/officeDocument/2006/relationships/slideLayout" Target="../slideLayouts/slideLayout2.xml"/></Relationships>
</file>

<file path=ppt/slides/_rels/slide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3.png"/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5.png"/><Relationship Id="rId2" Type="http://schemas.openxmlformats.org/officeDocument/2006/relationships/image" Target="../media/image104.png"/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6.png"/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7.png"/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8.png"/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9.png"/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1.png"/><Relationship Id="rId1" Type="http://schemas.openxmlformats.org/officeDocument/2006/relationships/slideLayout" Target="../slideLayouts/slideLayout2.xml"/></Relationships>
</file>

<file path=ppt/slides/_rels/slide1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2.png"/><Relationship Id="rId1" Type="http://schemas.openxmlformats.org/officeDocument/2006/relationships/slideLayout" Target="../slideLayouts/slideLayout7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4.png"/><Relationship Id="rId2" Type="http://schemas.openxmlformats.org/officeDocument/2006/relationships/image" Target="../media/image113.png"/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5.png"/><Relationship Id="rId1" Type="http://schemas.openxmlformats.org/officeDocument/2006/relationships/slideLayout" Target="../slideLayouts/slideLayout2.xml"/></Relationships>
</file>

<file path=ppt/slides/_rels/slide1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6.png"/><Relationship Id="rId1" Type="http://schemas.openxmlformats.org/officeDocument/2006/relationships/slideLayout" Target="../slideLayouts/slideLayout2.xml"/></Relationships>
</file>

<file path=ppt/slides/_rels/slide1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7.png"/><Relationship Id="rId1" Type="http://schemas.openxmlformats.org/officeDocument/2006/relationships/slideLayout" Target="../slideLayouts/slideLayout2.xml"/></Relationships>
</file>

<file path=ppt/slides/_rels/slide1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8.png"/><Relationship Id="rId1" Type="http://schemas.openxmlformats.org/officeDocument/2006/relationships/slideLayout" Target="../slideLayouts/slideLayout2.xml"/></Relationships>
</file>

<file path=ppt/slides/_rels/slide1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9.png"/><Relationship Id="rId1" Type="http://schemas.openxmlformats.org/officeDocument/2006/relationships/slideLayout" Target="../slideLayouts/slideLayout2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2.xml"/></Relationships>
</file>

<file path=ppt/slides/_rels/slide1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1.png"/><Relationship Id="rId1" Type="http://schemas.openxmlformats.org/officeDocument/2006/relationships/slideLayout" Target="../slideLayouts/slideLayout2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2.png"/><Relationship Id="rId1" Type="http://schemas.openxmlformats.org/officeDocument/2006/relationships/slideLayout" Target="../slideLayouts/slideLayout2.xml"/></Relationships>
</file>

<file path=ppt/slides/_rels/slide1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3.png"/><Relationship Id="rId1" Type="http://schemas.openxmlformats.org/officeDocument/2006/relationships/slideLayout" Target="../slideLayouts/slideLayout2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4.png"/><Relationship Id="rId1" Type="http://schemas.openxmlformats.org/officeDocument/2006/relationships/slideLayout" Target="../slideLayouts/slideLayout2.xml"/></Relationships>
</file>

<file path=ppt/slides/_rels/slide1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5.png"/><Relationship Id="rId1" Type="http://schemas.openxmlformats.org/officeDocument/2006/relationships/slideLayout" Target="../slideLayouts/slideLayout2.xml"/></Relationships>
</file>

<file path=ppt/slides/_rels/slide16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6.png"/><Relationship Id="rId1" Type="http://schemas.openxmlformats.org/officeDocument/2006/relationships/slideLayout" Target="../slideLayouts/slideLayout2.xml"/></Relationships>
</file>

<file path=ppt/slides/_rels/slide1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8.png"/><Relationship Id="rId2" Type="http://schemas.openxmlformats.org/officeDocument/2006/relationships/image" Target="../media/image127.png"/><Relationship Id="rId1" Type="http://schemas.openxmlformats.org/officeDocument/2006/relationships/slideLayout" Target="../slideLayouts/slideLayout2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0.png"/><Relationship Id="rId1" Type="http://schemas.openxmlformats.org/officeDocument/2006/relationships/slideLayout" Target="../slideLayouts/slideLayout2.xml"/></Relationships>
</file>

<file path=ppt/slides/_rels/slide1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1.png"/><Relationship Id="rId1" Type="http://schemas.openxmlformats.org/officeDocument/2006/relationships/slideLayout" Target="../slideLayouts/slideLayout2.xml"/></Relationships>
</file>

<file path=ppt/slides/_rels/slide1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2.png"/><Relationship Id="rId1" Type="http://schemas.openxmlformats.org/officeDocument/2006/relationships/slideLayout" Target="../slideLayouts/slideLayout2.xml"/></Relationships>
</file>

<file path=ppt/slides/_rels/slide1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3.png"/><Relationship Id="rId1" Type="http://schemas.openxmlformats.org/officeDocument/2006/relationships/slideLayout" Target="../slideLayouts/slideLayout2.xml"/></Relationships>
</file>

<file path=ppt/slides/_rels/slide1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4.png"/><Relationship Id="rId1" Type="http://schemas.openxmlformats.org/officeDocument/2006/relationships/slideLayout" Target="../slideLayouts/slideLayout7.xml"/></Relationships>
</file>

<file path=ppt/slides/_rels/slide1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5.png"/><Relationship Id="rId1" Type="http://schemas.openxmlformats.org/officeDocument/2006/relationships/slideLayout" Target="../slideLayouts/slideLayout2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6.png"/><Relationship Id="rId1" Type="http://schemas.openxmlformats.org/officeDocument/2006/relationships/slideLayout" Target="../slideLayouts/slideLayout2.xml"/></Relationships>
</file>

<file path=ppt/slides/_rels/slide1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8.png"/><Relationship Id="rId1" Type="http://schemas.openxmlformats.org/officeDocument/2006/relationships/slideLayout" Target="../slideLayouts/slideLayout2.xml"/></Relationships>
</file>

<file path=ppt/slides/_rels/slide1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9.png"/><Relationship Id="rId1" Type="http://schemas.openxmlformats.org/officeDocument/2006/relationships/slideLayout" Target="../slideLayouts/slideLayout2.xml"/></Relationships>
</file>

<file path=ppt/slides/_rels/slide1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0.png"/><Relationship Id="rId1" Type="http://schemas.openxmlformats.org/officeDocument/2006/relationships/slideLayout" Target="../slideLayouts/slideLayout2.xml"/></Relationships>
</file>

<file path=ppt/slides/_rels/slide1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1.png"/><Relationship Id="rId1" Type="http://schemas.openxmlformats.org/officeDocument/2006/relationships/slideLayout" Target="../slideLayouts/slideLayout2.xml"/></Relationships>
</file>

<file path=ppt/slides/_rels/slide1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2.png"/><Relationship Id="rId1" Type="http://schemas.openxmlformats.org/officeDocument/2006/relationships/slideLayout" Target="../slideLayouts/slideLayout2.xml"/></Relationships>
</file>

<file path=ppt/slides/_rels/slide1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4.png"/><Relationship Id="rId2" Type="http://schemas.openxmlformats.org/officeDocument/2006/relationships/image" Target="../media/image143.png"/><Relationship Id="rId1" Type="http://schemas.openxmlformats.org/officeDocument/2006/relationships/slideLayout" Target="../slideLayouts/slideLayout2.xml"/></Relationships>
</file>

<file path=ppt/slides/_rels/slide1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5.png"/><Relationship Id="rId1" Type="http://schemas.openxmlformats.org/officeDocument/2006/relationships/slideLayout" Target="../slideLayouts/slideLayout2.xml"/></Relationships>
</file>

<file path=ppt/slides/_rels/slide1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7.png"/><Relationship Id="rId2" Type="http://schemas.openxmlformats.org/officeDocument/2006/relationships/image" Target="../media/image146.png"/><Relationship Id="rId1" Type="http://schemas.openxmlformats.org/officeDocument/2006/relationships/slideLayout" Target="../slideLayouts/slideLayout2.xml"/></Relationships>
</file>

<file path=ppt/slides/_rels/slide1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8.png"/><Relationship Id="rId1" Type="http://schemas.openxmlformats.org/officeDocument/2006/relationships/slideLayout" Target="../slideLayouts/slideLayout2.xml"/></Relationships>
</file>

<file path=ppt/slides/_rels/slide1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0.png"/><Relationship Id="rId1" Type="http://schemas.openxmlformats.org/officeDocument/2006/relationships/slideLayout" Target="../slideLayouts/slideLayout2.xml"/></Relationships>
</file>

<file path=ppt/slides/_rels/slide1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1.png"/><Relationship Id="rId1" Type="http://schemas.openxmlformats.org/officeDocument/2006/relationships/slideLayout" Target="../slideLayouts/slideLayout2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2.png"/><Relationship Id="rId1" Type="http://schemas.openxmlformats.org/officeDocument/2006/relationships/slideLayout" Target="../slideLayouts/slideLayout2.xml"/></Relationships>
</file>

<file path=ppt/slides/_rels/slide1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3.png"/><Relationship Id="rId1" Type="http://schemas.openxmlformats.org/officeDocument/2006/relationships/slideLayout" Target="../slideLayouts/slideLayout2.xml"/></Relationships>
</file>

<file path=ppt/slides/_rels/slide1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4.png"/><Relationship Id="rId1" Type="http://schemas.openxmlformats.org/officeDocument/2006/relationships/slideLayout" Target="../slideLayouts/slideLayout2.xml"/></Relationships>
</file>

<file path=ppt/slides/_rels/slide1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5.png"/><Relationship Id="rId1" Type="http://schemas.openxmlformats.org/officeDocument/2006/relationships/slideLayout" Target="../slideLayouts/slideLayout2.xml"/></Relationships>
</file>

<file path=ppt/slides/_rels/slide1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6.png"/><Relationship Id="rId1" Type="http://schemas.openxmlformats.org/officeDocument/2006/relationships/slideLayout" Target="../slideLayouts/slideLayout2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7.png"/><Relationship Id="rId1" Type="http://schemas.openxmlformats.org/officeDocument/2006/relationships/slideLayout" Target="../slideLayouts/slideLayout7.xml"/></Relationships>
</file>

<file path=ppt/slides/_rels/slide2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8.png"/><Relationship Id="rId1" Type="http://schemas.openxmlformats.org/officeDocument/2006/relationships/slideLayout" Target="../slideLayouts/slideLayout2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9.png"/><Relationship Id="rId1" Type="http://schemas.openxmlformats.org/officeDocument/2006/relationships/slideLayout" Target="../slideLayouts/slideLayout2.xml"/></Relationships>
</file>

<file path=ppt/slides/_rels/slide2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2.xml"/></Relationships>
</file>

<file path=ppt/slides/_rels/slide2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1.png"/><Relationship Id="rId1" Type="http://schemas.openxmlformats.org/officeDocument/2006/relationships/slideLayout" Target="../slideLayouts/slideLayout2.xml"/></Relationships>
</file>

<file path=ppt/slides/_rels/slide2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2.png"/><Relationship Id="rId1" Type="http://schemas.openxmlformats.org/officeDocument/2006/relationships/slideLayout" Target="../slideLayouts/slideLayout2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3.png"/><Relationship Id="rId1" Type="http://schemas.openxmlformats.org/officeDocument/2006/relationships/slideLayout" Target="../slideLayouts/slideLayout2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4.png"/><Relationship Id="rId1" Type="http://schemas.openxmlformats.org/officeDocument/2006/relationships/slideLayout" Target="../slideLayouts/slideLayout7.xml"/></Relationships>
</file>

<file path=ppt/slides/_rels/slide2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6.png"/><Relationship Id="rId2" Type="http://schemas.openxmlformats.org/officeDocument/2006/relationships/image" Target="../media/image165.png"/><Relationship Id="rId1" Type="http://schemas.openxmlformats.org/officeDocument/2006/relationships/slideLayout" Target="../slideLayouts/slideLayout2.xml"/></Relationships>
</file>

<file path=ppt/slides/_rels/slide2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8.png"/><Relationship Id="rId2" Type="http://schemas.openxmlformats.org/officeDocument/2006/relationships/image" Target="../media/image16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9.png"/></Relationships>
</file>

<file path=ppt/slides/_rels/slide2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1.png"/><Relationship Id="rId2" Type="http://schemas.openxmlformats.org/officeDocument/2006/relationships/image" Target="../media/image17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2.png"/></Relationships>
</file>

<file path=ppt/slides/_rels/slide2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4.png"/><Relationship Id="rId2" Type="http://schemas.openxmlformats.org/officeDocument/2006/relationships/image" Target="../media/image17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5.png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7.png"/><Relationship Id="rId2" Type="http://schemas.openxmlformats.org/officeDocument/2006/relationships/image" Target="../media/image17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8.png"/></Relationships>
</file>

<file path=ppt/slides/_rels/slide2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0.png"/><Relationship Id="rId2" Type="http://schemas.openxmlformats.org/officeDocument/2006/relationships/image" Target="../media/image179.png"/><Relationship Id="rId1" Type="http://schemas.openxmlformats.org/officeDocument/2006/relationships/slideLayout" Target="../slideLayouts/slideLayout2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1.png"/><Relationship Id="rId1" Type="http://schemas.openxmlformats.org/officeDocument/2006/relationships/slideLayout" Target="../slideLayouts/slideLayout2.xml"/></Relationships>
</file>

<file path=ppt/slides/_rels/slide2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2.png"/><Relationship Id="rId1" Type="http://schemas.openxmlformats.org/officeDocument/2006/relationships/slideLayout" Target="../slideLayouts/slideLayout2.xml"/></Relationships>
</file>

<file path=ppt/slides/_rels/slide2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3.png"/><Relationship Id="rId1" Type="http://schemas.openxmlformats.org/officeDocument/2006/relationships/slideLayout" Target="../slideLayouts/slideLayout2.xml"/></Relationships>
</file>

<file path=ppt/slides/_rels/slide2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4.png"/><Relationship Id="rId1" Type="http://schemas.openxmlformats.org/officeDocument/2006/relationships/slideLayout" Target="../slideLayouts/slideLayout2.xml"/></Relationships>
</file>

<file path=ppt/slides/_rels/slide2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5.png"/><Relationship Id="rId1" Type="http://schemas.openxmlformats.org/officeDocument/2006/relationships/slideLayout" Target="../slideLayouts/slideLayout2.xml"/></Relationships>
</file>

<file path=ppt/slides/_rels/slide2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itread01.com/content/1542721929.html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png"/><Relationship Id="rId4" Type="http://schemas.openxmlformats.org/officeDocument/2006/relationships/image" Target="../media/image3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naconda.com/" TargetMode="Externa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56.wmf"/><Relationship Id="rId4" Type="http://schemas.openxmlformats.org/officeDocument/2006/relationships/oleObject" Target="../embeddings/oleObject2.bin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jpg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jpg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jpg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jpg"/><Relationship Id="rId2" Type="http://schemas.openxmlformats.org/officeDocument/2006/relationships/image" Target="../media/image67.jpg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jpg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1" name="Rectangle 5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/>
            <a:r>
              <a:rPr lang="zh-TW" altLang="en-US" dirty="0"/>
              <a:t>教師</a:t>
            </a:r>
            <a:r>
              <a:rPr lang="en-US" altLang="zh-TW" dirty="0"/>
              <a:t>:</a:t>
            </a:r>
            <a:r>
              <a:rPr lang="zh-TW" altLang="en-US" dirty="0"/>
              <a:t>傅日明</a:t>
            </a:r>
            <a:endParaRPr lang="en-US" altLang="zh-TW" dirty="0"/>
          </a:p>
          <a:p>
            <a:pPr eaLnBrk="1" hangingPunct="1"/>
            <a:endParaRPr lang="en-US" altLang="zh-TW" dirty="0"/>
          </a:p>
          <a:p>
            <a:pPr eaLnBrk="1" hangingPunct="1"/>
            <a:r>
              <a:rPr lang="zh-TW" altLang="en-US" dirty="0"/>
              <a:t>正修科技大學 資訊工程系 助理教授</a:t>
            </a:r>
            <a:endParaRPr lang="en-US" altLang="zh-TW" dirty="0"/>
          </a:p>
        </p:txBody>
      </p:sp>
      <p:sp>
        <p:nvSpPr>
          <p:cNvPr id="12290" name="Rectangle 4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TQC+ Python</a:t>
            </a:r>
            <a:r>
              <a:rPr lang="zh-TW" altLang="en-US"/>
              <a:t>證照班</a:t>
            </a:r>
            <a:endParaRPr lang="zh-TW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D7AABA98-55AF-4CA9-9B29-B7246E0436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%</a:t>
            </a:r>
          </a:p>
          <a:p>
            <a:pPr lvl="1"/>
            <a:r>
              <a:rPr lang="en-US" altLang="zh-TW" dirty="0"/>
              <a:t>%d, %f, %s</a:t>
            </a:r>
            <a:r>
              <a:rPr lang="zh-TW" altLang="en-US" dirty="0"/>
              <a:t>   跟</a:t>
            </a:r>
            <a:r>
              <a:rPr lang="en-US" altLang="zh-TW" dirty="0"/>
              <a:t>C</a:t>
            </a:r>
            <a:r>
              <a:rPr lang="zh-TW" altLang="en-US" dirty="0"/>
              <a:t>語言一樣</a:t>
            </a:r>
            <a:endParaRPr lang="en-US" altLang="zh-TW" dirty="0"/>
          </a:p>
          <a:p>
            <a:r>
              <a:rPr lang="en-US" altLang="zh-TW" dirty="0"/>
              <a:t>f-string(Python 3.6</a:t>
            </a:r>
            <a:r>
              <a:rPr lang="zh-TW" altLang="en-US" dirty="0"/>
              <a:t>之後</a:t>
            </a:r>
            <a:r>
              <a:rPr lang="en-US" altLang="zh-TW" dirty="0"/>
              <a:t>)</a:t>
            </a:r>
          </a:p>
          <a:p>
            <a:pPr lvl="1"/>
            <a:r>
              <a:rPr lang="en-US" altLang="zh-TW" dirty="0"/>
              <a:t>f</a:t>
            </a:r>
            <a:r>
              <a:rPr lang="zh-TW" altLang="en-US" dirty="0"/>
              <a:t>開頭</a:t>
            </a:r>
            <a:r>
              <a:rPr lang="en-US" altLang="zh-TW" dirty="0"/>
              <a:t>, </a:t>
            </a:r>
            <a:r>
              <a:rPr lang="zh-TW" altLang="en-US" dirty="0"/>
              <a:t>後面跟著一個字串</a:t>
            </a:r>
            <a:r>
              <a:rPr lang="en-US" altLang="zh-TW" dirty="0"/>
              <a:t>,</a:t>
            </a:r>
            <a:r>
              <a:rPr lang="zh-TW" altLang="en-US" dirty="0"/>
              <a:t>字串內使用</a:t>
            </a:r>
            <a:r>
              <a:rPr lang="en-US" altLang="zh-TW" dirty="0"/>
              <a:t>{}</a:t>
            </a:r>
            <a:r>
              <a:rPr lang="zh-TW" altLang="en-US" dirty="0"/>
              <a:t>計算內容</a:t>
            </a:r>
            <a:endParaRPr lang="en-US" altLang="zh-TW" dirty="0"/>
          </a:p>
          <a:p>
            <a:pPr lvl="1"/>
            <a:r>
              <a:rPr lang="en-US" altLang="zh-TW" dirty="0"/>
              <a:t>{}</a:t>
            </a:r>
            <a:r>
              <a:rPr lang="zh-TW" altLang="en-US" dirty="0"/>
              <a:t>內可使用</a:t>
            </a:r>
            <a:r>
              <a:rPr lang="en-US" altLang="zh-TW" dirty="0"/>
              <a:t>:</a:t>
            </a:r>
            <a:r>
              <a:rPr lang="zh-TW" altLang="en-US" dirty="0"/>
              <a:t>加格式</a:t>
            </a:r>
            <a:endParaRPr lang="en-US" altLang="zh-TW" dirty="0"/>
          </a:p>
          <a:p>
            <a:pPr lvl="1"/>
            <a:r>
              <a:rPr lang="en-US" altLang="zh-TW" dirty="0"/>
              <a:t>&gt;:</a:t>
            </a:r>
            <a:r>
              <a:rPr lang="zh-TW" altLang="en-US" dirty="0"/>
              <a:t>靠右</a:t>
            </a:r>
            <a:r>
              <a:rPr lang="en-US" altLang="zh-TW" dirty="0"/>
              <a:t>, &lt;:</a:t>
            </a:r>
            <a:r>
              <a:rPr lang="zh-TW" altLang="en-US" dirty="0"/>
              <a:t>靠左</a:t>
            </a:r>
            <a:r>
              <a:rPr lang="en-US" altLang="zh-TW" dirty="0"/>
              <a:t>, ^:</a:t>
            </a:r>
            <a:r>
              <a:rPr lang="zh-TW" altLang="en-US" dirty="0"/>
              <a:t>置中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4BC9DDA3-6270-4220-8B6E-75AF21AC9C4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D9DBB6A3-3C6D-4D1A-82D6-72021BACA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輸出格式</a:t>
            </a:r>
          </a:p>
        </p:txBody>
      </p:sp>
    </p:spTree>
    <p:extLst>
      <p:ext uri="{BB962C8B-B14F-4D97-AF65-F5344CB8AC3E}">
        <p14:creationId xmlns:p14="http://schemas.microsoft.com/office/powerpoint/2010/main" val="2380390158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E54C0588-F4DD-4742-9FBD-7E6C5E0C3E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6E567990-6F36-4B68-8CD1-8AADB52FA79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4C3E76DA-D385-4F2A-9F9E-DB0BB30DD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範例</a:t>
            </a:r>
            <a:r>
              <a:rPr lang="en-US" altLang="zh-TW" dirty="0"/>
              <a:t>:</a:t>
            </a:r>
            <a:r>
              <a:rPr lang="zh-TW" altLang="en-US" dirty="0"/>
              <a:t>不定數迴圈最小值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051BF9A-1226-4964-9F1E-9586FCCFE6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1502653"/>
            <a:ext cx="7920880" cy="5325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8231496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D1DB523E-D8C7-4992-93D3-D949A8E08D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2F055EB3-5B12-40B6-919C-C58A4F6C56CE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3B4937BC-A3A5-436B-824D-4BEEE8A611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範例</a:t>
            </a:r>
            <a:r>
              <a:rPr lang="en-US" altLang="zh-TW" dirty="0"/>
              <a:t>:</a:t>
            </a:r>
            <a:r>
              <a:rPr lang="zh-TW" altLang="en-US" dirty="0"/>
              <a:t>數字反轉判斷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92A7A542-786C-46CD-9645-2B850034B7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1439291"/>
            <a:ext cx="6319915" cy="5396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936396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F1B4C715-4596-4149-AEFF-AEC58CCB28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27B45404-2BAD-4778-B187-E33A89FF3FCD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B45441B9-35D0-4C99-98F8-389E0EEF2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範例</a:t>
            </a:r>
            <a:r>
              <a:rPr lang="en-US" altLang="zh-TW" dirty="0"/>
              <a:t>:</a:t>
            </a:r>
            <a:r>
              <a:rPr lang="zh-TW" altLang="en-US" dirty="0"/>
              <a:t>不定數迴圈</a:t>
            </a:r>
            <a:r>
              <a:rPr lang="en-US" altLang="zh-TW" dirty="0"/>
              <a:t>-BMI</a:t>
            </a:r>
            <a:r>
              <a:rPr lang="zh-TW" altLang="en-US" dirty="0"/>
              <a:t>計算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EE51405B-C76A-45B1-9D28-E89D9D72F9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632" y="1341027"/>
            <a:ext cx="6128910" cy="5494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690471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422A9B14-055C-48E0-ADD9-93A35650F4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5AEB9FF6-D2B5-4E9F-8B62-B3E7AC65DFD5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BDA48026-B127-49DA-BE68-4C63F6F04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範例</a:t>
            </a:r>
            <a:r>
              <a:rPr lang="en-US" altLang="zh-TW" dirty="0"/>
              <a:t>:</a:t>
            </a:r>
            <a:r>
              <a:rPr lang="zh-TW" altLang="en-US" dirty="0"/>
              <a:t>奇偶數個數計算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669CAB4A-4F94-447A-94FA-927929BF34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1412776"/>
            <a:ext cx="6917779" cy="5294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282476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950ED2FD-292A-4FF2-896B-BDB3858977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1F87CB18-F3FD-4871-8B6E-AA56036B8A8A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F9E52A09-1382-4F9A-8B4C-05404662F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範例</a:t>
            </a:r>
            <a:r>
              <a:rPr lang="en-US" altLang="zh-TW" dirty="0"/>
              <a:t>:</a:t>
            </a:r>
            <a:r>
              <a:rPr lang="zh-TW" altLang="en-US" dirty="0"/>
              <a:t>繪製等腰三角形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C59584D-557B-428F-9412-4A539E64F8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68" y="1412776"/>
            <a:ext cx="7632848" cy="5181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837930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副標題 5">
            <a:extLst>
              <a:ext uri="{FF2B5EF4-FFF2-40B4-BE49-F238E27FC236}">
                <a16:creationId xmlns:a16="http://schemas.microsoft.com/office/drawing/2014/main" id="{7B3D99AC-893B-4949-86C5-DDF8B8F959B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標題 4">
            <a:extLst>
              <a:ext uri="{FF2B5EF4-FFF2-40B4-BE49-F238E27FC236}">
                <a16:creationId xmlns:a16="http://schemas.microsoft.com/office/drawing/2014/main" id="{9851B282-D0FF-4667-866C-7FBED91EF0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/>
              <a:t>函式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210E9CFE-2B0A-4446-B2BD-536FB7770BA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855932759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函式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函式用於結構化程式</a:t>
            </a:r>
            <a:endParaRPr lang="en-US" altLang="zh-TW" dirty="0">
              <a:solidFill>
                <a:srgbClr val="FF0000"/>
              </a:solidFill>
            </a:endParaRPr>
          </a:p>
          <a:p>
            <a:r>
              <a:rPr lang="zh-TW" altLang="en-US" dirty="0">
                <a:solidFill>
                  <a:srgbClr val="FF0000"/>
                </a:solidFill>
              </a:rPr>
              <a:t>將相同功能的程式獨立出來</a:t>
            </a:r>
            <a:r>
              <a:rPr lang="zh-TW" altLang="en-US" dirty="0"/>
              <a:t>，經由函式的呼叫，傳入資料與回傳處理後的結果</a:t>
            </a:r>
            <a:endParaRPr lang="en-US" altLang="zh-TW" dirty="0"/>
          </a:p>
          <a:p>
            <a:r>
              <a:rPr lang="zh-TW" altLang="en-US" dirty="0"/>
              <a:t>程式設計師只要將函式寫好，就可以不斷利用此函式做相同動作，同時可使程式碼不重複，而若要修改此功能，只要更改此函式。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t>106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35219656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其他程式設計師要使用此函式，只要知道此函式的功能，什麼輸入會有怎樣的輸出，而不需知道函式實作的細節。</a:t>
            </a:r>
            <a:endParaRPr lang="en-US" altLang="zh-TW" dirty="0"/>
          </a:p>
          <a:p>
            <a:r>
              <a:rPr lang="zh-TW" altLang="en-US" dirty="0"/>
              <a:t>函式可幫助多位程式設計師共同開發系統，事先規劃好函式名稱與功能，再各自開發函式與整合所有程式，最後達成系統所需求的功能。</a:t>
            </a:r>
            <a:endParaRPr lang="zh-TW" altLang="en-US" dirty="0">
              <a:solidFill>
                <a:srgbClr val="0070C0"/>
              </a:solidFill>
            </a:endParaRP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t>107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38611598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函式的定義、傳回值與呼叫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自訂函式需要包含兩個部分，分別是</a:t>
            </a:r>
            <a:r>
              <a:rPr lang="zh-TW" altLang="en-US" dirty="0">
                <a:solidFill>
                  <a:srgbClr val="FF0000"/>
                </a:solidFill>
              </a:rPr>
              <a:t>「函式的定義」與「函式的呼叫」</a:t>
            </a:r>
            <a:r>
              <a:rPr lang="zh-TW" altLang="en-US" dirty="0"/>
              <a:t>。</a:t>
            </a:r>
            <a:endParaRPr lang="en-US" altLang="zh-TW" dirty="0"/>
          </a:p>
          <a:p>
            <a:pPr lvl="1"/>
            <a:r>
              <a:rPr lang="zh-TW" altLang="en-US" dirty="0"/>
              <a:t>「函式的定義」是實作函式的功能，輸入參數與回傳處理後的結果</a:t>
            </a:r>
            <a:endParaRPr lang="en-US" altLang="zh-TW" dirty="0"/>
          </a:p>
          <a:p>
            <a:pPr lvl="1"/>
            <a:r>
              <a:rPr lang="zh-TW" altLang="en-US" dirty="0"/>
              <a:t>「函式的呼叫」是其他程式中呼叫自訂函式，讓自訂函式真正執行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t>108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50692460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函式的定義、傳回值與呼叫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b="1" dirty="0"/>
              <a:t>函式的定義</a:t>
            </a:r>
          </a:p>
          <a:p>
            <a:pPr lvl="1"/>
            <a:r>
              <a:rPr lang="zh-TW" altLang="en-US" dirty="0">
                <a:solidFill>
                  <a:srgbClr val="FF0000"/>
                </a:solidFill>
              </a:rPr>
              <a:t>以</a:t>
            </a:r>
            <a:r>
              <a:rPr lang="en-US" altLang="zh-TW" dirty="0" err="1">
                <a:solidFill>
                  <a:srgbClr val="FF0000"/>
                </a:solidFill>
              </a:rPr>
              <a:t>def</a:t>
            </a:r>
            <a:r>
              <a:rPr lang="en-US" altLang="zh-TW" dirty="0">
                <a:solidFill>
                  <a:srgbClr val="FF0000"/>
                </a:solidFill>
              </a:rPr>
              <a:t> </a:t>
            </a:r>
            <a:r>
              <a:rPr lang="zh-TW" altLang="en-US" dirty="0">
                <a:solidFill>
                  <a:srgbClr val="FF0000"/>
                </a:solidFill>
              </a:rPr>
              <a:t>開頭</a:t>
            </a:r>
            <a:r>
              <a:rPr lang="zh-TW" altLang="en-US" dirty="0"/>
              <a:t>，空一個空白字元</a:t>
            </a:r>
            <a:r>
              <a:rPr lang="en-US" altLang="zh-TW" dirty="0"/>
              <a:t>(space)</a:t>
            </a:r>
            <a:r>
              <a:rPr lang="zh-TW" altLang="en-US" dirty="0"/>
              <a:t>，接函式名稱後，串接著一對小括號，小括號可以填入要傳入函式的參數</a:t>
            </a:r>
            <a:endParaRPr lang="en-US" altLang="zh-TW" dirty="0"/>
          </a:p>
          <a:p>
            <a:pPr lvl="1"/>
            <a:r>
              <a:rPr lang="zh-TW" altLang="en-US" dirty="0"/>
              <a:t>當參數有多個的時候</a:t>
            </a:r>
            <a:r>
              <a:rPr lang="zh-TW" altLang="en-US" dirty="0">
                <a:solidFill>
                  <a:srgbClr val="FF0000"/>
                </a:solidFill>
              </a:rPr>
              <a:t>以逗號隔開，右小括號後面須接上「</a:t>
            </a:r>
            <a:r>
              <a:rPr lang="en-US" altLang="zh-TW" dirty="0">
                <a:solidFill>
                  <a:srgbClr val="FF0000"/>
                </a:solidFill>
              </a:rPr>
              <a:t>:</a:t>
            </a:r>
            <a:r>
              <a:rPr lang="zh-TW" altLang="en-US" dirty="0">
                <a:solidFill>
                  <a:srgbClr val="FF0000"/>
                </a:solidFill>
              </a:rPr>
              <a:t>」</a:t>
            </a:r>
            <a:r>
              <a:rPr lang="zh-TW" altLang="en-US" dirty="0"/>
              <a:t>，函式範圍以縮行固定個數的空白字元表示，縮行相同個數的空白字元的程式碼就是函式的作用範圍。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t>109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641789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b="1" dirty="0"/>
              <a:t>範例</a:t>
            </a:r>
            <a:r>
              <a:rPr lang="en-US" altLang="zh-TW" b="1" dirty="0"/>
              <a:t>:</a:t>
            </a:r>
            <a:r>
              <a:rPr lang="zh-TW" altLang="en-US" b="1" dirty="0"/>
              <a:t>輸入與輸出範例 </a:t>
            </a:r>
            <a:r>
              <a:rPr lang="en-US" altLang="zh-TW" b="1" dirty="0"/>
              <a:t>— </a:t>
            </a:r>
            <a:r>
              <a:rPr lang="zh-TW" altLang="en-US" b="1" dirty="0"/>
              <a:t>基本資料調查</a:t>
            </a:r>
            <a:endParaRPr lang="en-US" altLang="zh-TW" b="1" dirty="0"/>
          </a:p>
          <a:p>
            <a:r>
              <a:rPr lang="zh-TW" altLang="en-US" dirty="0"/>
              <a:t>問題敘述</a:t>
            </a:r>
          </a:p>
          <a:p>
            <a:pPr lvl="1"/>
            <a:r>
              <a:rPr lang="zh-TW" altLang="en-US" dirty="0">
                <a:solidFill>
                  <a:srgbClr val="0070C0"/>
                </a:solidFill>
              </a:rPr>
              <a:t>寫一個程式，螢幕輸出「請問貴姓大名？」，等待使用者輸入姓名，顯示輸入的姓名在螢幕上。</a:t>
            </a:r>
            <a:endParaRPr lang="en-US" altLang="zh-TW" dirty="0">
              <a:solidFill>
                <a:srgbClr val="0070C0"/>
              </a:solidFill>
            </a:endParaRPr>
          </a:p>
          <a:p>
            <a:pPr lvl="1"/>
            <a:r>
              <a:rPr lang="zh-TW" altLang="en-US" dirty="0">
                <a:solidFill>
                  <a:srgbClr val="0070C0"/>
                </a:solidFill>
              </a:rPr>
              <a:t>螢幕輸出「請問年紀？」，等待使用者輸入年紀，顯示輸入的年紀在螢幕上。螢幕輸出「請問體重？」，等待使用者輸入體重，顯示輸入的體重在螢幕上。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09E18DC-4908-43D4-8C47-033B2BD51319}" type="slidenum">
              <a:rPr lang="zh-TW" altLang="en-US" smtClean="0"/>
              <a:t>11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第一個</a:t>
            </a:r>
            <a:r>
              <a:rPr lang="en-US" altLang="zh-TW" b="0" dirty="0"/>
              <a:t>Python </a:t>
            </a:r>
            <a:r>
              <a:rPr lang="zh-TW" altLang="en-US" dirty="0"/>
              <a:t>程式</a:t>
            </a:r>
          </a:p>
        </p:txBody>
      </p:sp>
    </p:spTree>
    <p:extLst>
      <p:ext uri="{BB962C8B-B14F-4D97-AF65-F5344CB8AC3E}">
        <p14:creationId xmlns:p14="http://schemas.microsoft.com/office/powerpoint/2010/main" val="1955234084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函式的定義、傳回值與呼叫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zh-TW" altLang="en-US" dirty="0"/>
              <a:t>當函式需要傳回值使用</a:t>
            </a:r>
            <a:r>
              <a:rPr lang="zh-TW" altLang="en-US" dirty="0">
                <a:solidFill>
                  <a:srgbClr val="FF0000"/>
                </a:solidFill>
              </a:rPr>
              <a:t>指令</a:t>
            </a:r>
            <a:r>
              <a:rPr lang="en-US" altLang="zh-TW" dirty="0">
                <a:solidFill>
                  <a:srgbClr val="FF0000"/>
                </a:solidFill>
              </a:rPr>
              <a:t>return</a:t>
            </a:r>
            <a:r>
              <a:rPr lang="zh-TW" altLang="en-US" dirty="0"/>
              <a:t>，表示函式回傳資料給原呼叫函式，若不需要回傳值的函式就不需要加上</a:t>
            </a:r>
            <a:r>
              <a:rPr lang="en-US" altLang="zh-TW" dirty="0"/>
              <a:t>return</a:t>
            </a:r>
            <a:r>
              <a:rPr lang="zh-TW" altLang="en-US" dirty="0"/>
              <a:t>，函式的定義與傳回值格式，如下表。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t>110</a:t>
            </a:fld>
            <a:endParaRPr lang="zh-TW" alt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22"/>
          <a:stretch/>
        </p:blipFill>
        <p:spPr bwMode="auto">
          <a:xfrm>
            <a:off x="683568" y="3681984"/>
            <a:ext cx="7953275" cy="2790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61684871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函式的定義、傳回值與呼叫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b="1" dirty="0"/>
              <a:t>函式的呼叫</a:t>
            </a:r>
          </a:p>
          <a:p>
            <a:pPr lvl="1"/>
            <a:r>
              <a:rPr lang="zh-TW" altLang="en-US" dirty="0"/>
              <a:t>程式經由函式呼叫，將資料傳入函式，函式處理後傳回結果給呼叫程式，程式中如何呼叫函式？在程式中利用函式名稱與參數來呼叫函式。</a:t>
            </a:r>
            <a:endParaRPr lang="en-US" altLang="zh-TW" dirty="0"/>
          </a:p>
          <a:p>
            <a:pPr lvl="1"/>
            <a:endParaRPr lang="en-US" altLang="zh-TW" dirty="0"/>
          </a:p>
          <a:p>
            <a:pPr lvl="1"/>
            <a:endParaRPr lang="en-US" altLang="zh-TW" dirty="0"/>
          </a:p>
          <a:p>
            <a:pPr lvl="1"/>
            <a:endParaRPr lang="en-US" altLang="zh-TW" dirty="0"/>
          </a:p>
          <a:p>
            <a:pPr lvl="1"/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pPr/>
              <a:t>111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74196343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zh-TW" altLang="en-US" dirty="0"/>
              <a:t>等號右邊要先做完，利用函式名稱與參數來呼叫函式，最後函式回傳值給變數，變數就紀錄函式呼叫後的回傳值。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pPr/>
              <a:t>112</a:t>
            </a:fld>
            <a:endParaRPr lang="zh-TW" alt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3356991"/>
            <a:ext cx="6877050" cy="2638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34437489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函式的定義、傳回值與呼叫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t>113</a:t>
            </a:fld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450" y="1606550"/>
            <a:ext cx="8039100" cy="3644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72575940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3618B45A-885C-4559-86C7-BD4250032C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4D348A51-F3A5-46F4-BCA4-F32FDB7CEC5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11385FF6-A8F2-4593-8947-1573B83F8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範例</a:t>
            </a:r>
            <a:r>
              <a:rPr lang="en-US" altLang="zh-TW" dirty="0"/>
              <a:t>:</a:t>
            </a:r>
            <a:r>
              <a:rPr lang="zh-TW" altLang="en-US" dirty="0"/>
              <a:t>乘積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29414F3-07AE-4CDD-AB35-51EF1F1F1A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1628800"/>
            <a:ext cx="8372475" cy="4543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385640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C7A91738-6C64-4A21-B578-8730335A66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54086605-B7A1-4E8E-8410-C94D48E13D65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48D23491-320C-41FF-8213-18F9375251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範例</a:t>
            </a:r>
            <a:r>
              <a:rPr lang="en-US" altLang="zh-TW" dirty="0"/>
              <a:t>:</a:t>
            </a:r>
            <a:r>
              <a:rPr lang="zh-TW" altLang="en-US" dirty="0"/>
              <a:t>次方計算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6CB9A68-5AEE-425A-B0F0-00176F6930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1844824"/>
            <a:ext cx="8391525" cy="4543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242639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7751B336-16E2-4540-B9C4-E36B52F465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4BF34212-1238-4280-817E-BEB3989C8EE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BA897DC5-496E-47C4-A16D-580D03DC0A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範例</a:t>
            </a:r>
            <a:r>
              <a:rPr lang="en-US" altLang="zh-TW" dirty="0"/>
              <a:t>:</a:t>
            </a:r>
            <a:r>
              <a:rPr lang="zh-TW" altLang="en-US" dirty="0"/>
              <a:t>一元二次方程式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B673FD45-CB93-4647-9FD0-B2F1D073A1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1342405"/>
            <a:ext cx="6471632" cy="5515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560908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5C797194-217D-46C4-886F-CBADAF0EA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84C49460-9F2A-482E-9A7F-025DB2D519E2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5A63E01A-3894-4AE9-B149-3953B2D41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範例</a:t>
            </a:r>
            <a:r>
              <a:rPr lang="en-US" altLang="zh-TW" dirty="0"/>
              <a:t>:</a:t>
            </a:r>
            <a:r>
              <a:rPr lang="zh-TW" altLang="en-US" dirty="0"/>
              <a:t>最大公因數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2B67BAD-4D87-4B9B-956A-E2FD2E6266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1340768"/>
            <a:ext cx="7272808" cy="5298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558639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3451A2F8-66AA-4EBE-B60E-27CBFFFB33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8AAE28A0-3C85-449C-A397-E1B903AE3FB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B0E15802-2495-4CDC-ACB6-84A61BE90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範例</a:t>
            </a:r>
            <a:r>
              <a:rPr lang="en-US" altLang="zh-TW" dirty="0"/>
              <a:t>:</a:t>
            </a:r>
            <a:r>
              <a:rPr lang="zh-TW" altLang="en-US" dirty="0"/>
              <a:t>費氏數列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13D8703-200F-4FE5-A297-EA8544EDB5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1365097"/>
            <a:ext cx="6132583" cy="5492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125922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副標題 5">
            <a:extLst>
              <a:ext uri="{FF2B5EF4-FFF2-40B4-BE49-F238E27FC236}">
                <a16:creationId xmlns:a16="http://schemas.microsoft.com/office/drawing/2014/main" id="{1BCB8137-315A-423A-ACD8-AF29CC14D5E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標題 4">
            <a:extLst>
              <a:ext uri="{FF2B5EF4-FFF2-40B4-BE49-F238E27FC236}">
                <a16:creationId xmlns:a16="http://schemas.microsoft.com/office/drawing/2014/main" id="{59BF05F7-16C4-405A-8FF1-E460C678972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/>
              <a:t>串列</a:t>
            </a:r>
            <a:r>
              <a:rPr lang="en-US" altLang="zh-TW" dirty="0"/>
              <a:t>(List)</a:t>
            </a:r>
            <a:endParaRPr lang="zh-TW" altLang="en-US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4CD944A9-8297-4221-8AE4-9C49B6E1662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1829502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解題想法</a:t>
            </a:r>
          </a:p>
          <a:p>
            <a:pPr lvl="1"/>
            <a:r>
              <a:rPr lang="zh-TW" altLang="en-US" dirty="0"/>
              <a:t>這個程式需要使用</a:t>
            </a:r>
            <a:r>
              <a:rPr lang="en-US" altLang="zh-TW" dirty="0"/>
              <a:t>input </a:t>
            </a:r>
            <a:r>
              <a:rPr lang="zh-TW" altLang="en-US" dirty="0"/>
              <a:t>與</a:t>
            </a:r>
            <a:r>
              <a:rPr lang="en-US" altLang="zh-TW" dirty="0"/>
              <a:t>print </a:t>
            </a:r>
            <a:r>
              <a:rPr lang="zh-TW" altLang="en-US" dirty="0"/>
              <a:t>兩個函式，函式</a:t>
            </a:r>
            <a:r>
              <a:rPr lang="en-US" altLang="zh-TW" dirty="0"/>
              <a:t>input </a:t>
            </a:r>
            <a:r>
              <a:rPr lang="zh-TW" altLang="en-US" dirty="0"/>
              <a:t>用於輸入資料，函式</a:t>
            </a:r>
            <a:r>
              <a:rPr lang="en-US" altLang="zh-TW" dirty="0"/>
              <a:t>print </a:t>
            </a:r>
            <a:r>
              <a:rPr lang="zh-TW" altLang="en-US" dirty="0"/>
              <a:t>用於顯示資料到螢幕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09E18DC-4908-43D4-8C47-033B2BD51319}" type="slidenum">
              <a:rPr lang="zh-TW" altLang="en-US" smtClean="0"/>
              <a:pPr/>
              <a:t>12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solidFill>
                  <a:schemeClr val="tx1"/>
                </a:solidFill>
                <a:latin typeface="+mj-ea"/>
              </a:rPr>
              <a:t>基本資料調查</a:t>
            </a:r>
            <a:r>
              <a:rPr lang="en-US" altLang="zh-TW" dirty="0">
                <a:solidFill>
                  <a:schemeClr val="tx1"/>
                </a:solidFill>
                <a:latin typeface="+mj-ea"/>
              </a:rPr>
              <a:t>.</a:t>
            </a:r>
            <a:r>
              <a:rPr lang="en-US" altLang="zh-TW" dirty="0" err="1">
                <a:solidFill>
                  <a:schemeClr val="tx1"/>
                </a:solidFill>
                <a:latin typeface="+mj-ea"/>
              </a:rPr>
              <a:t>py</a:t>
            </a:r>
            <a:endParaRPr lang="zh-TW" altLang="en-US" dirty="0">
              <a:latin typeface="+mj-ea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488"/>
          <a:stretch/>
        </p:blipFill>
        <p:spPr bwMode="auto">
          <a:xfrm>
            <a:off x="899592" y="3284984"/>
            <a:ext cx="7424761" cy="20275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35070920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資料儲存容器</a:t>
            </a:r>
            <a:br>
              <a:rPr lang="en-US" altLang="zh-TW" dirty="0"/>
            </a:br>
            <a:r>
              <a:rPr lang="zh-TW" altLang="en-US" dirty="0"/>
              <a:t>數組</a:t>
            </a:r>
            <a:r>
              <a:rPr lang="en-US" altLang="zh-TW" dirty="0"/>
              <a:t>- </a:t>
            </a:r>
            <a:r>
              <a:rPr lang="zh-TW" altLang="en-US" dirty="0"/>
              <a:t>串列</a:t>
            </a:r>
            <a:r>
              <a:rPr lang="en-US" altLang="zh-TW" dirty="0"/>
              <a:t>- </a:t>
            </a:r>
            <a:r>
              <a:rPr lang="zh-TW" altLang="en-US" dirty="0"/>
              <a:t>字典</a:t>
            </a:r>
            <a:r>
              <a:rPr lang="en-US" altLang="zh-TW" dirty="0"/>
              <a:t>-</a:t>
            </a:r>
            <a:r>
              <a:rPr lang="zh-TW" altLang="en-US" dirty="0"/>
              <a:t>集合</a:t>
            </a:r>
          </a:p>
        </p:txBody>
      </p:sp>
      <p:sp>
        <p:nvSpPr>
          <p:cNvPr id="7" name="副標題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61068528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資料儲存容器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Python </a:t>
            </a:r>
            <a:r>
              <a:rPr lang="zh-TW" altLang="en-US" dirty="0"/>
              <a:t>的資料儲存容器，可以分為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t>121</a:t>
            </a:fld>
            <a:endParaRPr lang="zh-TW" altLang="en-US"/>
          </a:p>
        </p:txBody>
      </p:sp>
      <p:graphicFrame>
        <p:nvGraphicFramePr>
          <p:cNvPr id="5" name="資料庫圖表 4"/>
          <p:cNvGraphicFramePr/>
          <p:nvPr>
            <p:extLst>
              <p:ext uri="{D42A27DB-BD31-4B8C-83A1-F6EECF244321}">
                <p14:modId xmlns:p14="http://schemas.microsoft.com/office/powerpoint/2010/main" val="4149325013"/>
              </p:ext>
            </p:extLst>
          </p:nvPr>
        </p:nvGraphicFramePr>
        <p:xfrm>
          <a:off x="1547664" y="2204864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20084821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資料儲存容器</a:t>
            </a:r>
          </a:p>
        </p:txBody>
      </p:sp>
      <p:sp>
        <p:nvSpPr>
          <p:cNvPr id="7" name="內容版面配置區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pPr/>
              <a:t>122</a:t>
            </a:fld>
            <a:endParaRPr lang="zh-TW" alt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12"/>
          <a:stretch/>
        </p:blipFill>
        <p:spPr bwMode="auto">
          <a:xfrm>
            <a:off x="395536" y="1484784"/>
            <a:ext cx="8389295" cy="4392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85368161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數組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t>123</a:t>
            </a:fld>
            <a:endParaRPr lang="zh-TW" alt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772816"/>
            <a:ext cx="8402178" cy="36035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71399660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內容版面配置區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pPr/>
              <a:t>124</a:t>
            </a:fld>
            <a:endParaRPr lang="zh-TW" alt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628800"/>
            <a:ext cx="8200136" cy="41833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標題 4">
            <a:extLst>
              <a:ext uri="{FF2B5EF4-FFF2-40B4-BE49-F238E27FC236}">
                <a16:creationId xmlns:a16="http://schemas.microsoft.com/office/drawing/2014/main" id="{E9103B20-5AB9-47A5-B3A1-A088045FB7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91224585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t>125</a:t>
            </a:fld>
            <a:endParaRPr lang="zh-TW" alt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268760"/>
            <a:ext cx="8322112" cy="48664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81180732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t>126</a:t>
            </a:fld>
            <a:endParaRPr lang="zh-TW" alt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764704"/>
            <a:ext cx="8317556" cy="21395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標題 5">
            <a:extLst>
              <a:ext uri="{FF2B5EF4-FFF2-40B4-BE49-F238E27FC236}">
                <a16:creationId xmlns:a16="http://schemas.microsoft.com/office/drawing/2014/main" id="{4593B934-BAB5-4305-9FA5-EC6DE753F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8" name="Picture 3">
            <a:extLst>
              <a:ext uri="{FF2B5EF4-FFF2-40B4-BE49-F238E27FC236}">
                <a16:creationId xmlns:a16="http://schemas.microsoft.com/office/drawing/2014/main" id="{1A4321AE-CEE0-403C-9B94-2BC1F190C7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3212976"/>
            <a:ext cx="8352928" cy="30178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55736380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t>127</a:t>
            </a:fld>
            <a:endParaRPr lang="zh-TW" altLang="en-US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844824"/>
            <a:ext cx="8255074" cy="20991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標題 5">
            <a:extLst>
              <a:ext uri="{FF2B5EF4-FFF2-40B4-BE49-F238E27FC236}">
                <a16:creationId xmlns:a16="http://schemas.microsoft.com/office/drawing/2014/main" id="{0AF3136E-2699-4E1D-8EEE-DAD3349C2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5053513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串列</a:t>
            </a:r>
            <a:r>
              <a:rPr lang="en-US" altLang="zh-TW" dirty="0"/>
              <a:t>(list)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串列為</a:t>
            </a:r>
            <a:r>
              <a:rPr lang="zh-TW" altLang="en-US" dirty="0">
                <a:solidFill>
                  <a:srgbClr val="FF0000"/>
                </a:solidFill>
              </a:rPr>
              <a:t>可修改的序列資料</a:t>
            </a:r>
            <a:r>
              <a:rPr lang="zh-TW" altLang="en-US" dirty="0"/>
              <a:t>，可以修改元素資料、新增、刪除、插入與取出元素</a:t>
            </a:r>
            <a:endParaRPr lang="en-US" altLang="zh-TW" dirty="0"/>
          </a:p>
          <a:p>
            <a:pPr lvl="1"/>
            <a:r>
              <a:rPr lang="zh-TW" altLang="en-US" dirty="0"/>
              <a:t>使用</a:t>
            </a:r>
            <a:r>
              <a:rPr lang="en-US" altLang="zh-TW" dirty="0">
                <a:solidFill>
                  <a:srgbClr val="00B0F0"/>
                </a:solidFill>
              </a:rPr>
              <a:t>list </a:t>
            </a:r>
            <a:r>
              <a:rPr lang="zh-TW" altLang="en-US" dirty="0">
                <a:solidFill>
                  <a:srgbClr val="00B0F0"/>
                </a:solidFill>
              </a:rPr>
              <a:t>函式</a:t>
            </a:r>
            <a:r>
              <a:rPr lang="zh-TW" altLang="en-US" dirty="0"/>
              <a:t>可以將資料轉換成串列，並可以使用</a:t>
            </a:r>
            <a:r>
              <a:rPr lang="en-US" altLang="zh-TW" dirty="0">
                <a:solidFill>
                  <a:srgbClr val="00B0F0"/>
                </a:solidFill>
              </a:rPr>
              <a:t>[::] </a:t>
            </a:r>
            <a:r>
              <a:rPr lang="zh-TW" altLang="en-US" dirty="0"/>
              <a:t>取出串列的一部分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t>128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12462424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新增與修改串列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t>129</a:t>
            </a:fld>
            <a:endParaRPr lang="zh-TW" altLang="en-US"/>
          </a:p>
        </p:txBody>
      </p:sp>
      <p:grpSp>
        <p:nvGrpSpPr>
          <p:cNvPr id="5" name="群組 4"/>
          <p:cNvGrpSpPr/>
          <p:nvPr/>
        </p:nvGrpSpPr>
        <p:grpSpPr>
          <a:xfrm>
            <a:off x="467544" y="1988840"/>
            <a:ext cx="8317557" cy="3672408"/>
            <a:chOff x="142875" y="2204864"/>
            <a:chExt cx="8858250" cy="4032448"/>
          </a:xfrm>
        </p:grpSpPr>
        <p:pic>
          <p:nvPicPr>
            <p:cNvPr id="7170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2875" y="2204864"/>
              <a:ext cx="8858250" cy="21621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7171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7638" y="4503762"/>
              <a:ext cx="8848725" cy="17335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9311154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44FA283E-8D7C-4724-897A-79594FB3B7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39C7D4EA-7F67-43F3-996A-3E7DF0B50B1D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46480BF4-3086-4E0A-8557-4B5EF7B2D1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範例</a:t>
            </a:r>
            <a:r>
              <a:rPr lang="en-US" altLang="zh-TW" dirty="0"/>
              <a:t>:</a:t>
            </a:r>
            <a:r>
              <a:rPr lang="zh-TW" altLang="en-US" dirty="0"/>
              <a:t>浮點數格式化輸出</a:t>
            </a:r>
          </a:p>
        </p:txBody>
      </p:sp>
      <p:graphicFrame>
        <p:nvGraphicFramePr>
          <p:cNvPr id="5" name="物件 4">
            <a:extLst>
              <a:ext uri="{FF2B5EF4-FFF2-40B4-BE49-F238E27FC236}">
                <a16:creationId xmlns:a16="http://schemas.microsoft.com/office/drawing/2014/main" id="{E91C1A92-55D5-43B9-B490-46EDA427FE4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49730859"/>
              </p:ext>
            </p:extLst>
          </p:nvPr>
        </p:nvGraphicFramePr>
        <p:xfrm>
          <a:off x="1043608" y="1484784"/>
          <a:ext cx="6912768" cy="51570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5" name="點陣圖影像" r:id="rId4" imgW="8362800" imgH="6238800" progId="Paint.Picture">
                  <p:embed/>
                </p:oleObj>
              </mc:Choice>
              <mc:Fallback>
                <p:oleObj name="點陣圖影像" r:id="rId4" imgW="8362800" imgH="623880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43608" y="1484784"/>
                        <a:ext cx="6912768" cy="51570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91629492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556792"/>
            <a:ext cx="8344251" cy="4248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t>130</a:t>
            </a:fld>
            <a:endParaRPr lang="zh-TW" altLang="en-US"/>
          </a:p>
        </p:txBody>
      </p:sp>
      <p:sp>
        <p:nvSpPr>
          <p:cNvPr id="5" name="標題 4">
            <a:extLst>
              <a:ext uri="{FF2B5EF4-FFF2-40B4-BE49-F238E27FC236}">
                <a16:creationId xmlns:a16="http://schemas.microsoft.com/office/drawing/2014/main" id="{F7C1ADDD-1BCC-4B85-A045-97C4DD4A1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46603986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t>131</a:t>
            </a:fld>
            <a:endParaRPr lang="zh-TW" altLang="en-US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412776"/>
            <a:ext cx="8028384" cy="4749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標題 5">
            <a:extLst>
              <a:ext uri="{FF2B5EF4-FFF2-40B4-BE49-F238E27FC236}">
                <a16:creationId xmlns:a16="http://schemas.microsoft.com/office/drawing/2014/main" id="{AA7529CB-DC3E-4556-93B2-642347C1F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55883412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t>132</a:t>
            </a:fld>
            <a:endParaRPr lang="zh-TW" altLang="en-US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412776"/>
            <a:ext cx="8321430" cy="4839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標題 5">
            <a:extLst>
              <a:ext uri="{FF2B5EF4-FFF2-40B4-BE49-F238E27FC236}">
                <a16:creationId xmlns:a16="http://schemas.microsoft.com/office/drawing/2014/main" id="{2E14EF3A-2BD2-4576-AEB3-D7CF06D12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96861826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t>133</a:t>
            </a:fld>
            <a:endParaRPr lang="zh-TW" altLang="en-US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974539"/>
            <a:ext cx="8424936" cy="23182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標題 5">
            <a:extLst>
              <a:ext uri="{FF2B5EF4-FFF2-40B4-BE49-F238E27FC236}">
                <a16:creationId xmlns:a16="http://schemas.microsoft.com/office/drawing/2014/main" id="{80141CE6-BA87-4005-84C9-3DF6F7027B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41745688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t>134</a:t>
            </a:fld>
            <a:endParaRPr lang="zh-TW" altLang="en-US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1772816"/>
            <a:ext cx="8101533" cy="40159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標題 5">
            <a:extLst>
              <a:ext uri="{FF2B5EF4-FFF2-40B4-BE49-F238E27FC236}">
                <a16:creationId xmlns:a16="http://schemas.microsoft.com/office/drawing/2014/main" id="{11C44B8D-9AD4-4456-927B-1B3970149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0021335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t>135</a:t>
            </a:fld>
            <a:endParaRPr lang="zh-TW" alt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171" y="1484784"/>
            <a:ext cx="8134350" cy="441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標題 5">
            <a:extLst>
              <a:ext uri="{FF2B5EF4-FFF2-40B4-BE49-F238E27FC236}">
                <a16:creationId xmlns:a16="http://schemas.microsoft.com/office/drawing/2014/main" id="{13EF9C98-7631-4F2D-A1E9-8A8C62DFD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17388084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t>136</a:t>
            </a:fld>
            <a:endParaRPr lang="zh-TW" altLang="en-US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738983"/>
            <a:ext cx="8424937" cy="27148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標題 5">
            <a:extLst>
              <a:ext uri="{FF2B5EF4-FFF2-40B4-BE49-F238E27FC236}">
                <a16:creationId xmlns:a16="http://schemas.microsoft.com/office/drawing/2014/main" id="{9C609F76-C2F9-4AA0-B5F9-BC93ACCE78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AD9DBD1-DF41-437C-8654-695DE56202DB}"/>
              </a:ext>
            </a:extLst>
          </p:cNvPr>
          <p:cNvSpPr/>
          <p:nvPr/>
        </p:nvSpPr>
        <p:spPr>
          <a:xfrm>
            <a:off x="6732240" y="1772816"/>
            <a:ext cx="2088232" cy="3600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7666830-8383-49B0-8CA2-5E2241E46668}"/>
              </a:ext>
            </a:extLst>
          </p:cNvPr>
          <p:cNvSpPr/>
          <p:nvPr/>
        </p:nvSpPr>
        <p:spPr>
          <a:xfrm>
            <a:off x="755576" y="2204864"/>
            <a:ext cx="2088232" cy="3600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75746277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串接兩個串列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使用「</a:t>
            </a:r>
            <a:r>
              <a:rPr lang="en-US" altLang="zh-TW" dirty="0"/>
              <a:t>+</a:t>
            </a:r>
            <a:r>
              <a:rPr lang="zh-TW" altLang="en-US" dirty="0"/>
              <a:t>」串接兩個串列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t>137</a:t>
            </a:fld>
            <a:endParaRPr lang="zh-TW" altLang="en-US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2636912"/>
            <a:ext cx="8389565" cy="18763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10382535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產生串列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268760"/>
            <a:ext cx="8229600" cy="4876800"/>
          </a:xfrm>
        </p:spPr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t>138</a:t>
            </a:fld>
            <a:endParaRPr lang="zh-TW" altLang="en-US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1844824"/>
            <a:ext cx="7920880" cy="43074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29014812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使用「</a:t>
            </a:r>
            <a:r>
              <a:rPr lang="en-US" altLang="zh-TW" dirty="0"/>
              <a:t>[ </a:t>
            </a:r>
            <a:r>
              <a:rPr lang="zh-TW" altLang="en-US" dirty="0"/>
              <a:t>開始</a:t>
            </a:r>
            <a:r>
              <a:rPr lang="en-US" altLang="zh-TW" dirty="0"/>
              <a:t>: </a:t>
            </a:r>
            <a:r>
              <a:rPr lang="zh-TW" altLang="en-US" dirty="0"/>
              <a:t>結束</a:t>
            </a:r>
            <a:r>
              <a:rPr lang="en-US" altLang="zh-TW" dirty="0"/>
              <a:t>: </a:t>
            </a:r>
            <a:r>
              <a:rPr lang="zh-TW" altLang="en-US" dirty="0"/>
              <a:t>間隔</a:t>
            </a:r>
            <a:r>
              <a:rPr lang="en-US" altLang="zh-TW" dirty="0"/>
              <a:t>]</a:t>
            </a:r>
            <a:r>
              <a:rPr lang="zh-TW" altLang="en-US" dirty="0"/>
              <a:t>」存取串列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使用「</a:t>
            </a:r>
            <a:r>
              <a:rPr lang="en-US" altLang="zh-TW" dirty="0">
                <a:solidFill>
                  <a:srgbClr val="FF0000"/>
                </a:solidFill>
              </a:rPr>
              <a:t>[ </a:t>
            </a:r>
            <a:r>
              <a:rPr lang="zh-TW" altLang="en-US" dirty="0">
                <a:solidFill>
                  <a:srgbClr val="FF0000"/>
                </a:solidFill>
              </a:rPr>
              <a:t>開始</a:t>
            </a:r>
            <a:r>
              <a:rPr lang="en-US" altLang="zh-TW" dirty="0">
                <a:solidFill>
                  <a:srgbClr val="FF0000"/>
                </a:solidFill>
              </a:rPr>
              <a:t>: </a:t>
            </a:r>
            <a:r>
              <a:rPr lang="zh-TW" altLang="en-US" dirty="0">
                <a:solidFill>
                  <a:srgbClr val="FF0000"/>
                </a:solidFill>
              </a:rPr>
              <a:t>結束</a:t>
            </a:r>
            <a:r>
              <a:rPr lang="en-US" altLang="zh-TW" dirty="0">
                <a:solidFill>
                  <a:srgbClr val="FF0000"/>
                </a:solidFill>
              </a:rPr>
              <a:t>: </a:t>
            </a:r>
            <a:r>
              <a:rPr lang="zh-TW" altLang="en-US" dirty="0">
                <a:solidFill>
                  <a:srgbClr val="FF0000"/>
                </a:solidFill>
              </a:rPr>
              <a:t>間隔</a:t>
            </a:r>
            <a:r>
              <a:rPr lang="en-US" altLang="zh-TW" dirty="0">
                <a:solidFill>
                  <a:srgbClr val="FF0000"/>
                </a:solidFill>
              </a:rPr>
              <a:t>]</a:t>
            </a:r>
            <a:r>
              <a:rPr lang="zh-TW" altLang="en-US" dirty="0"/>
              <a:t>」切割字串，從「開始」到「結束」</a:t>
            </a:r>
            <a:r>
              <a:rPr lang="en-US" altLang="zh-TW" dirty="0"/>
              <a:t>( </a:t>
            </a:r>
            <a:r>
              <a:rPr lang="zh-TW" altLang="en-US" dirty="0"/>
              <a:t>不包含結束的字元</a:t>
            </a:r>
            <a:r>
              <a:rPr lang="en-US" altLang="zh-TW" dirty="0"/>
              <a:t>) </a:t>
            </a:r>
            <a:r>
              <a:rPr lang="zh-TW" altLang="en-US" dirty="0"/>
              <a:t>每隔「間隔」個字元取一個字元出來</a:t>
            </a:r>
            <a:endParaRPr lang="en-US" altLang="zh-TW" dirty="0"/>
          </a:p>
          <a:p>
            <a:r>
              <a:rPr lang="en-US" altLang="zh-TW" dirty="0"/>
              <a:t>1. </a:t>
            </a:r>
            <a:r>
              <a:rPr lang="en-US" altLang="zh-TW" dirty="0">
                <a:solidFill>
                  <a:srgbClr val="FF0000"/>
                </a:solidFill>
              </a:rPr>
              <a:t>list[:] </a:t>
            </a:r>
            <a:r>
              <a:rPr lang="zh-TW" altLang="en-US" dirty="0"/>
              <a:t>表示取串列</a:t>
            </a:r>
            <a:r>
              <a:rPr lang="en-US" altLang="zh-TW" dirty="0"/>
              <a:t>list </a:t>
            </a:r>
            <a:r>
              <a:rPr lang="zh-TW" altLang="en-US" dirty="0"/>
              <a:t>的每一個元素，若沒有指定結束元素，預設使用最後一個元素結束，若沒有指定開始元素，預設使用第一個元素開始。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pPr/>
              <a:t>139</a:t>
            </a:fld>
            <a:endParaRPr lang="zh-TW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39978602-9159-4038-8204-1612E3EF51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227"/>
          <a:stretch/>
        </p:blipFill>
        <p:spPr bwMode="auto">
          <a:xfrm>
            <a:off x="395536" y="4365104"/>
            <a:ext cx="8507735" cy="1406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0871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副標題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變數、資料型別與</a:t>
            </a:r>
            <a:br>
              <a:rPr lang="zh-TW" altLang="en-US" dirty="0"/>
            </a:br>
            <a:r>
              <a:rPr lang="zh-TW" altLang="en-US" dirty="0"/>
              <a:t>運算子</a:t>
            </a:r>
          </a:p>
        </p:txBody>
      </p:sp>
    </p:spTree>
    <p:extLst>
      <p:ext uri="{BB962C8B-B14F-4D97-AF65-F5344CB8AC3E}">
        <p14:creationId xmlns:p14="http://schemas.microsoft.com/office/powerpoint/2010/main" val="268632110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95536" y="476672"/>
            <a:ext cx="8229600" cy="4572000"/>
          </a:xfrm>
        </p:spPr>
        <p:txBody>
          <a:bodyPr/>
          <a:lstStyle/>
          <a:p>
            <a:r>
              <a:rPr lang="en-US" altLang="zh-TW" dirty="0"/>
              <a:t>2. </a:t>
            </a:r>
            <a:r>
              <a:rPr lang="en-US" altLang="zh-TW" dirty="0">
                <a:solidFill>
                  <a:srgbClr val="FF0000"/>
                </a:solidFill>
              </a:rPr>
              <a:t>list[ </a:t>
            </a:r>
            <a:r>
              <a:rPr lang="zh-TW" altLang="en-US" dirty="0">
                <a:solidFill>
                  <a:srgbClr val="FF0000"/>
                </a:solidFill>
              </a:rPr>
              <a:t>開始</a:t>
            </a:r>
            <a:r>
              <a:rPr lang="en-US" altLang="zh-TW" dirty="0">
                <a:solidFill>
                  <a:srgbClr val="FF0000"/>
                </a:solidFill>
              </a:rPr>
              <a:t>:] </a:t>
            </a:r>
            <a:r>
              <a:rPr lang="zh-TW" altLang="en-US" dirty="0"/>
              <a:t>表示取串列</a:t>
            </a:r>
            <a:r>
              <a:rPr lang="en-US" altLang="zh-TW" dirty="0"/>
              <a:t>list[ </a:t>
            </a:r>
            <a:r>
              <a:rPr lang="zh-TW" altLang="en-US" dirty="0"/>
              <a:t>開始</a:t>
            </a:r>
            <a:r>
              <a:rPr lang="en-US" altLang="zh-TW" dirty="0"/>
              <a:t>] </a:t>
            </a:r>
            <a:r>
              <a:rPr lang="zh-TW" altLang="en-US" dirty="0"/>
              <a:t>到串列</a:t>
            </a:r>
            <a:r>
              <a:rPr lang="en-US" altLang="zh-TW" dirty="0"/>
              <a:t>list </a:t>
            </a:r>
            <a:r>
              <a:rPr lang="zh-TW" altLang="en-US" dirty="0"/>
              <a:t>結束的所有元素，若沒有指定結束元素，預設使用串列</a:t>
            </a:r>
            <a:r>
              <a:rPr lang="en-US" altLang="zh-TW" dirty="0"/>
              <a:t>list </a:t>
            </a:r>
            <a:r>
              <a:rPr lang="zh-TW" altLang="en-US" dirty="0"/>
              <a:t>最後一個元素，包含最後一個元素。</a:t>
            </a:r>
          </a:p>
          <a:p>
            <a:r>
              <a:rPr lang="en-US" altLang="zh-TW" dirty="0"/>
              <a:t>3.</a:t>
            </a:r>
            <a:r>
              <a:rPr lang="en-US" altLang="zh-TW" dirty="0">
                <a:solidFill>
                  <a:srgbClr val="FF0000"/>
                </a:solidFill>
              </a:rPr>
              <a:t> list[: </a:t>
            </a:r>
            <a:r>
              <a:rPr lang="zh-TW" altLang="en-US" dirty="0">
                <a:solidFill>
                  <a:srgbClr val="FF0000"/>
                </a:solidFill>
              </a:rPr>
              <a:t>結束</a:t>
            </a:r>
            <a:r>
              <a:rPr lang="en-US" altLang="zh-TW" dirty="0">
                <a:solidFill>
                  <a:srgbClr val="FF0000"/>
                </a:solidFill>
              </a:rPr>
              <a:t>] </a:t>
            </a:r>
            <a:r>
              <a:rPr lang="zh-TW" altLang="en-US" dirty="0"/>
              <a:t>表示取串列</a:t>
            </a:r>
            <a:r>
              <a:rPr lang="en-US" altLang="zh-TW" dirty="0"/>
              <a:t>list </a:t>
            </a:r>
            <a:r>
              <a:rPr lang="zh-TW" altLang="en-US" dirty="0"/>
              <a:t>第一個元素到串列</a:t>
            </a:r>
            <a:r>
              <a:rPr lang="en-US" altLang="zh-TW" dirty="0"/>
              <a:t>list[ </a:t>
            </a:r>
            <a:r>
              <a:rPr lang="zh-TW" altLang="en-US" dirty="0"/>
              <a:t>結束</a:t>
            </a:r>
            <a:r>
              <a:rPr lang="en-US" altLang="zh-TW" dirty="0"/>
              <a:t>] </a:t>
            </a:r>
            <a:r>
              <a:rPr lang="zh-TW" altLang="en-US" dirty="0"/>
              <a:t>所指定元素的前</a:t>
            </a:r>
            <a:r>
              <a:rPr lang="en-US" altLang="zh-TW" dirty="0"/>
              <a:t>1 </a:t>
            </a:r>
            <a:r>
              <a:rPr lang="zh-TW" altLang="en-US" dirty="0"/>
              <a:t>個元素為止的所有元素，若沒有指定開始元素，預設使用串列</a:t>
            </a:r>
            <a:r>
              <a:rPr lang="en-US" altLang="zh-TW" dirty="0"/>
              <a:t>list </a:t>
            </a:r>
            <a:r>
              <a:rPr lang="zh-TW" altLang="en-US" dirty="0"/>
              <a:t>第一個元素開始。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t>140</a:t>
            </a:fld>
            <a:endParaRPr lang="zh-TW" altLang="en-US"/>
          </a:p>
        </p:txBody>
      </p:sp>
      <p:pic>
        <p:nvPicPr>
          <p:cNvPr id="5" name="Picture 3">
            <a:extLst>
              <a:ext uri="{FF2B5EF4-FFF2-40B4-BE49-F238E27FC236}">
                <a16:creationId xmlns:a16="http://schemas.microsoft.com/office/drawing/2014/main" id="{08A5FE84-C3BC-4794-A135-4CE40C2E75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879"/>
          <a:stretch/>
        </p:blipFill>
        <p:spPr bwMode="auto">
          <a:xfrm>
            <a:off x="467544" y="3429000"/>
            <a:ext cx="8168595" cy="2220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67667253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95536" y="548680"/>
            <a:ext cx="8229600" cy="5691336"/>
          </a:xfrm>
        </p:spPr>
        <p:txBody>
          <a:bodyPr/>
          <a:lstStyle/>
          <a:p>
            <a:r>
              <a:rPr lang="en-US" altLang="zh-TW" dirty="0"/>
              <a:t>4. </a:t>
            </a:r>
            <a:r>
              <a:rPr lang="en-US" altLang="zh-TW" dirty="0">
                <a:solidFill>
                  <a:srgbClr val="FF0000"/>
                </a:solidFill>
              </a:rPr>
              <a:t>list[ </a:t>
            </a:r>
            <a:r>
              <a:rPr lang="zh-TW" altLang="en-US" dirty="0">
                <a:solidFill>
                  <a:srgbClr val="FF0000"/>
                </a:solidFill>
              </a:rPr>
              <a:t>開始</a:t>
            </a:r>
            <a:r>
              <a:rPr lang="en-US" altLang="zh-TW" dirty="0">
                <a:solidFill>
                  <a:srgbClr val="FF0000"/>
                </a:solidFill>
              </a:rPr>
              <a:t>: </a:t>
            </a:r>
            <a:r>
              <a:rPr lang="zh-TW" altLang="en-US" dirty="0">
                <a:solidFill>
                  <a:srgbClr val="FF0000"/>
                </a:solidFill>
              </a:rPr>
              <a:t>結束</a:t>
            </a:r>
            <a:r>
              <a:rPr lang="en-US" altLang="zh-TW" dirty="0">
                <a:solidFill>
                  <a:srgbClr val="FF0000"/>
                </a:solidFill>
              </a:rPr>
              <a:t>] </a:t>
            </a:r>
            <a:r>
              <a:rPr lang="zh-TW" altLang="en-US" dirty="0"/>
              <a:t>表示取串列</a:t>
            </a:r>
            <a:r>
              <a:rPr lang="en-US" altLang="zh-TW" dirty="0"/>
              <a:t>list[ </a:t>
            </a:r>
            <a:r>
              <a:rPr lang="zh-TW" altLang="en-US" dirty="0"/>
              <a:t>開始</a:t>
            </a:r>
            <a:r>
              <a:rPr lang="en-US" altLang="zh-TW" dirty="0"/>
              <a:t>] </a:t>
            </a:r>
            <a:r>
              <a:rPr lang="zh-TW" altLang="en-US" dirty="0"/>
              <a:t>元素到串列</a:t>
            </a:r>
            <a:r>
              <a:rPr lang="en-US" altLang="zh-TW" dirty="0"/>
              <a:t>list[ </a:t>
            </a:r>
            <a:r>
              <a:rPr lang="zh-TW" altLang="en-US" dirty="0"/>
              <a:t>結束</a:t>
            </a:r>
            <a:r>
              <a:rPr lang="en-US" altLang="zh-TW" dirty="0"/>
              <a:t>] </a:t>
            </a:r>
            <a:r>
              <a:rPr lang="zh-TW" altLang="en-US" dirty="0"/>
              <a:t>所指定元素的前</a:t>
            </a:r>
            <a:r>
              <a:rPr lang="en-US" altLang="zh-TW" dirty="0"/>
              <a:t>1</a:t>
            </a:r>
            <a:r>
              <a:rPr lang="zh-TW" altLang="en-US" dirty="0"/>
              <a:t>個元素為止的所有元素。</a:t>
            </a:r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r>
              <a:rPr lang="en-US" altLang="zh-TW" dirty="0"/>
              <a:t>5.</a:t>
            </a:r>
            <a:r>
              <a:rPr lang="en-US" altLang="zh-TW" dirty="0">
                <a:solidFill>
                  <a:srgbClr val="FF0000"/>
                </a:solidFill>
              </a:rPr>
              <a:t> list[ </a:t>
            </a:r>
            <a:r>
              <a:rPr lang="zh-TW" altLang="en-US" dirty="0">
                <a:solidFill>
                  <a:srgbClr val="FF0000"/>
                </a:solidFill>
              </a:rPr>
              <a:t>開始</a:t>
            </a:r>
            <a:r>
              <a:rPr lang="en-US" altLang="zh-TW" dirty="0">
                <a:solidFill>
                  <a:srgbClr val="FF0000"/>
                </a:solidFill>
              </a:rPr>
              <a:t>: </a:t>
            </a:r>
            <a:r>
              <a:rPr lang="zh-TW" altLang="en-US" dirty="0">
                <a:solidFill>
                  <a:srgbClr val="FF0000"/>
                </a:solidFill>
              </a:rPr>
              <a:t>結束</a:t>
            </a:r>
            <a:r>
              <a:rPr lang="en-US" altLang="zh-TW" dirty="0">
                <a:solidFill>
                  <a:srgbClr val="FF0000"/>
                </a:solidFill>
              </a:rPr>
              <a:t>: </a:t>
            </a:r>
            <a:r>
              <a:rPr lang="zh-TW" altLang="en-US" dirty="0">
                <a:solidFill>
                  <a:srgbClr val="FF0000"/>
                </a:solidFill>
              </a:rPr>
              <a:t>間隔</a:t>
            </a:r>
            <a:r>
              <a:rPr lang="en-US" altLang="zh-TW" dirty="0">
                <a:solidFill>
                  <a:srgbClr val="FF0000"/>
                </a:solidFill>
              </a:rPr>
              <a:t>] </a:t>
            </a:r>
            <a:r>
              <a:rPr lang="zh-TW" altLang="en-US" dirty="0"/>
              <a:t>表示取串列</a:t>
            </a:r>
            <a:r>
              <a:rPr lang="en-US" altLang="zh-TW" dirty="0"/>
              <a:t>list [ </a:t>
            </a:r>
            <a:r>
              <a:rPr lang="zh-TW" altLang="en-US" dirty="0"/>
              <a:t>開始</a:t>
            </a:r>
            <a:r>
              <a:rPr lang="en-US" altLang="zh-TW" dirty="0"/>
              <a:t>] </a:t>
            </a:r>
            <a:r>
              <a:rPr lang="zh-TW" altLang="en-US" dirty="0"/>
              <a:t>元素到串列</a:t>
            </a:r>
            <a:r>
              <a:rPr lang="en-US" altLang="zh-TW" dirty="0"/>
              <a:t>list[ </a:t>
            </a:r>
            <a:r>
              <a:rPr lang="zh-TW" altLang="en-US" dirty="0"/>
              <a:t>結束</a:t>
            </a:r>
            <a:r>
              <a:rPr lang="en-US" altLang="zh-TW" dirty="0"/>
              <a:t>] </a:t>
            </a:r>
            <a:r>
              <a:rPr lang="zh-TW" altLang="en-US" dirty="0"/>
              <a:t>所指定元素的前</a:t>
            </a:r>
            <a:r>
              <a:rPr lang="en-US" altLang="zh-TW" dirty="0"/>
              <a:t>1 </a:t>
            </a:r>
            <a:r>
              <a:rPr lang="zh-TW" altLang="en-US" dirty="0"/>
              <a:t>個元素為止的所有元素，每隔「間隔」個元素取一個元素。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t>141</a:t>
            </a:fld>
            <a:endParaRPr lang="zh-TW" alt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12"/>
          <a:stretch/>
        </p:blipFill>
        <p:spPr bwMode="auto">
          <a:xfrm>
            <a:off x="413817" y="1479426"/>
            <a:ext cx="8334647" cy="1733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2A28B837-71E8-41B3-8AA8-BD2E84AFB3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246"/>
          <a:stretch/>
        </p:blipFill>
        <p:spPr bwMode="auto">
          <a:xfrm>
            <a:off x="467544" y="4725144"/>
            <a:ext cx="8044620" cy="1704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33231079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6. </a:t>
            </a:r>
            <a:r>
              <a:rPr lang="en-US" altLang="zh-TW" dirty="0">
                <a:solidFill>
                  <a:srgbClr val="FF0000"/>
                </a:solidFill>
              </a:rPr>
              <a:t>list[::-1] </a:t>
            </a:r>
            <a:r>
              <a:rPr lang="zh-TW" altLang="en-US" dirty="0"/>
              <a:t>表示反轉串列</a:t>
            </a:r>
            <a:r>
              <a:rPr lang="en-US" altLang="zh-TW" dirty="0"/>
              <a:t>list</a:t>
            </a:r>
            <a:r>
              <a:rPr lang="zh-TW" altLang="en-US" dirty="0"/>
              <a:t>，反轉串列為串列中第</a:t>
            </a:r>
            <a:r>
              <a:rPr lang="en-US" altLang="zh-TW" dirty="0"/>
              <a:t>1 </a:t>
            </a:r>
            <a:r>
              <a:rPr lang="zh-TW" altLang="en-US" dirty="0"/>
              <a:t>個元素與最後</a:t>
            </a:r>
            <a:r>
              <a:rPr lang="en-US" altLang="zh-TW" dirty="0"/>
              <a:t>1 </a:t>
            </a:r>
            <a:r>
              <a:rPr lang="zh-TW" altLang="en-US" dirty="0"/>
              <a:t>個元素互換</a:t>
            </a:r>
          </a:p>
          <a:p>
            <a:r>
              <a:rPr lang="zh-TW" altLang="en-US" dirty="0"/>
              <a:t>第</a:t>
            </a:r>
            <a:r>
              <a:rPr lang="en-US" altLang="zh-TW" dirty="0"/>
              <a:t>2 </a:t>
            </a:r>
            <a:r>
              <a:rPr lang="zh-TW" altLang="en-US" dirty="0"/>
              <a:t>個元素與倒數第</a:t>
            </a:r>
            <a:r>
              <a:rPr lang="en-US" altLang="zh-TW" dirty="0"/>
              <a:t>2 </a:t>
            </a:r>
            <a:r>
              <a:rPr lang="zh-TW" altLang="en-US" dirty="0"/>
              <a:t>個元素互換</a:t>
            </a:r>
            <a:endParaRPr lang="en-US" altLang="zh-TW" dirty="0"/>
          </a:p>
          <a:p>
            <a:r>
              <a:rPr lang="zh-TW" altLang="en-US" dirty="0"/>
              <a:t>第</a:t>
            </a:r>
            <a:r>
              <a:rPr lang="en-US" altLang="zh-TW" dirty="0"/>
              <a:t>3 </a:t>
            </a:r>
            <a:r>
              <a:rPr lang="zh-TW" altLang="en-US" dirty="0"/>
              <a:t>個元素與倒數第</a:t>
            </a:r>
            <a:r>
              <a:rPr lang="en-US" altLang="zh-TW" dirty="0"/>
              <a:t>3 </a:t>
            </a:r>
            <a:r>
              <a:rPr lang="zh-TW" altLang="en-US" dirty="0"/>
              <a:t>個元素互換</a:t>
            </a:r>
            <a:endParaRPr lang="en-US" altLang="zh-TW" dirty="0"/>
          </a:p>
          <a:p>
            <a:r>
              <a:rPr lang="zh-TW" altLang="en-US" dirty="0"/>
              <a:t>一直到只剩下一個元素或沒有元素可以互換為止。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t>142</a:t>
            </a:fld>
            <a:endParaRPr lang="zh-TW" alt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86"/>
          <a:stretch/>
        </p:blipFill>
        <p:spPr bwMode="auto">
          <a:xfrm>
            <a:off x="350474" y="4149080"/>
            <a:ext cx="8499236" cy="13527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09910041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EF21408C-D26E-486A-9AA4-8AD808369E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729ADFBE-B351-4C22-BE9E-096161687CB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A1D1ACA0-04EA-4001-8A87-2C305DEF6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範例</a:t>
            </a:r>
            <a:r>
              <a:rPr lang="en-US" altLang="zh-TW" dirty="0"/>
              <a:t>:</a:t>
            </a:r>
            <a:r>
              <a:rPr lang="zh-TW" altLang="en-US" dirty="0"/>
              <a:t>撲克牌總和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A2B7641-887E-4F8A-8F85-E94BF15E98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1484784"/>
            <a:ext cx="7920880" cy="5265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187454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4B24FD46-C62E-4142-AD27-B7724F0E18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E08EC1E7-4141-4F11-B593-865FFF645B9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2E025A90-CB2E-4072-A54C-BAF35026D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範例</a:t>
            </a:r>
            <a:r>
              <a:rPr lang="en-US" altLang="zh-TW" dirty="0"/>
              <a:t>:</a:t>
            </a:r>
            <a:r>
              <a:rPr lang="zh-TW" altLang="en-US" dirty="0"/>
              <a:t>眾數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91B8EE65-8CF8-4527-98BB-AAC0E708D1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00" y="1344041"/>
            <a:ext cx="6665225" cy="5513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968918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B17529C5-790F-4847-9B66-072565530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16218A14-BFE1-4E6F-8DE0-3E8B358CA15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D57F2B07-2E2B-4F86-A797-2E945C8E9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範例</a:t>
            </a:r>
            <a:r>
              <a:rPr lang="en-US" altLang="zh-TW" dirty="0"/>
              <a:t>:</a:t>
            </a:r>
            <a:r>
              <a:rPr lang="zh-TW" altLang="en-US" dirty="0"/>
              <a:t>二維串列行列數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8A14CDC-4742-4B2C-904F-452C7C1F4C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1412776"/>
            <a:ext cx="6913017" cy="5312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568915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75CB75F2-8816-4FB6-BF1B-36CB84BBB0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C5B40904-C504-4274-B1CB-F3AA695DB36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1FC20B33-233A-490E-B63C-E2172A0A9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範例</a:t>
            </a:r>
            <a:r>
              <a:rPr lang="en-US" altLang="zh-TW" dirty="0"/>
              <a:t>:</a:t>
            </a:r>
            <a:r>
              <a:rPr lang="zh-TW" altLang="en-US" dirty="0"/>
              <a:t>最大最小值索引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900DF9E-1D1D-4FC0-BBDF-566E7F6D16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4" y="1340768"/>
            <a:ext cx="6975500" cy="5333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904650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E6A7CFEA-5560-4191-9A38-F7382444AF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7807D97D-6A6B-4F72-88A5-7C81BB3D063F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BBC07BCC-B41F-496E-A3CE-2F4AB1540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範例</a:t>
            </a:r>
            <a:r>
              <a:rPr lang="en-US" altLang="zh-TW" dirty="0"/>
              <a:t>:</a:t>
            </a:r>
            <a:r>
              <a:rPr lang="zh-TW" altLang="en-US" dirty="0"/>
              <a:t>平均溫度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AF4AE789-E45F-4653-B351-32E18CC89C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1556792"/>
            <a:ext cx="8191500" cy="481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861112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096B0DD4-9F6D-49AF-86FB-4D1A111AC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9A0A0BC-4A19-4693-8501-708B299C32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512" y="571500"/>
            <a:ext cx="7800975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598240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字典</a:t>
            </a:r>
            <a:r>
              <a:rPr lang="en-US" altLang="zh-TW" b="0" dirty="0"/>
              <a:t>(</a:t>
            </a:r>
            <a:r>
              <a:rPr lang="en-US" altLang="zh-TW" b="0" dirty="0" err="1"/>
              <a:t>dict</a:t>
            </a:r>
            <a:r>
              <a:rPr lang="en-US" altLang="zh-TW" b="0" dirty="0"/>
              <a:t>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字典</a:t>
            </a:r>
            <a:r>
              <a:rPr lang="en-US" altLang="zh-TW" dirty="0"/>
              <a:t>(</a:t>
            </a:r>
            <a:r>
              <a:rPr lang="en-US" altLang="zh-TW" dirty="0" err="1"/>
              <a:t>dict</a:t>
            </a:r>
            <a:r>
              <a:rPr lang="en-US" altLang="zh-TW" dirty="0"/>
              <a:t>) </a:t>
            </a:r>
            <a:r>
              <a:rPr lang="zh-TW" altLang="en-US" dirty="0"/>
              <a:t>儲存的資料為</a:t>
            </a:r>
            <a:r>
              <a:rPr lang="zh-TW" altLang="en-US" dirty="0">
                <a:solidFill>
                  <a:srgbClr val="FF0000"/>
                </a:solidFill>
              </a:rPr>
              <a:t>「鍵</a:t>
            </a:r>
            <a:r>
              <a:rPr lang="en-US" altLang="zh-TW" dirty="0">
                <a:solidFill>
                  <a:srgbClr val="FF0000"/>
                </a:solidFill>
              </a:rPr>
              <a:t>(key)</a:t>
            </a:r>
            <a:r>
              <a:rPr lang="zh-TW" altLang="en-US" dirty="0">
                <a:solidFill>
                  <a:srgbClr val="FF0000"/>
                </a:solidFill>
              </a:rPr>
              <a:t>」</a:t>
            </a:r>
            <a:r>
              <a:rPr lang="zh-TW" altLang="en-US" dirty="0"/>
              <a:t>與</a:t>
            </a:r>
            <a:r>
              <a:rPr lang="zh-TW" altLang="en-US" dirty="0">
                <a:solidFill>
                  <a:srgbClr val="FF0000"/>
                </a:solidFill>
              </a:rPr>
              <a:t>「值</a:t>
            </a:r>
            <a:r>
              <a:rPr lang="en-US" altLang="zh-TW" dirty="0">
                <a:solidFill>
                  <a:srgbClr val="FF0000"/>
                </a:solidFill>
              </a:rPr>
              <a:t>(value)</a:t>
            </a:r>
            <a:r>
              <a:rPr lang="zh-TW" altLang="en-US" dirty="0">
                <a:solidFill>
                  <a:srgbClr val="FF0000"/>
                </a:solidFill>
              </a:rPr>
              <a:t>」</a:t>
            </a:r>
            <a:r>
              <a:rPr lang="zh-TW" altLang="en-US" dirty="0"/>
              <a:t>對應的資料</a:t>
            </a:r>
            <a:endParaRPr lang="en-US" altLang="zh-TW" dirty="0"/>
          </a:p>
          <a:p>
            <a:pPr lvl="1"/>
            <a:r>
              <a:rPr lang="zh-TW" altLang="en-US" dirty="0"/>
              <a:t>使用「鍵」可以搜尋對應的「值」，取出字典的所有資料時，發現與建構字典時輸入資料的順序不同，</a:t>
            </a:r>
            <a:r>
              <a:rPr lang="zh-TW" altLang="en-US" dirty="0">
                <a:solidFill>
                  <a:srgbClr val="FF0000"/>
                </a:solidFill>
              </a:rPr>
              <a:t>字典儲存資料是沒有順序性的，字典中的「鍵」需使用不可以變的元素</a:t>
            </a:r>
            <a:endParaRPr lang="en-US" altLang="zh-TW" dirty="0">
              <a:solidFill>
                <a:srgbClr val="FF0000"/>
              </a:solidFill>
            </a:endParaRPr>
          </a:p>
          <a:p>
            <a:pPr lvl="1"/>
            <a:r>
              <a:rPr lang="zh-TW" altLang="en-US" dirty="0"/>
              <a:t>例如：數字、字串與</a:t>
            </a:r>
            <a:r>
              <a:rPr lang="en-US" altLang="zh-TW" dirty="0"/>
              <a:t>tuple</a:t>
            </a:r>
            <a:r>
              <a:rPr lang="zh-TW" altLang="en-US" dirty="0"/>
              <a:t>。字典可以新增、刪除、更新與合併兩個字典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t>149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349025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投影片編號版面配置區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09E18DC-4908-43D4-8C47-033B2BD51319}" type="slidenum">
              <a:rPr lang="zh-TW" altLang="en-US" smtClean="0"/>
              <a:t>15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95536" y="548680"/>
            <a:ext cx="8229600" cy="990600"/>
          </a:xfrm>
        </p:spPr>
        <p:txBody>
          <a:bodyPr/>
          <a:lstStyle/>
          <a:p>
            <a:r>
              <a:rPr lang="en-US" altLang="zh-TW" b="0" dirty="0"/>
              <a:t>Python</a:t>
            </a:r>
            <a:r>
              <a:rPr lang="zh-TW" altLang="en-US" b="0" dirty="0"/>
              <a:t>基本</a:t>
            </a:r>
            <a:r>
              <a:rPr lang="zh-TW" altLang="en-US" dirty="0"/>
              <a:t>資料型別</a:t>
            </a:r>
          </a:p>
        </p:txBody>
      </p:sp>
      <p:graphicFrame>
        <p:nvGraphicFramePr>
          <p:cNvPr id="6" name="資料庫圖表 5"/>
          <p:cNvGraphicFramePr/>
          <p:nvPr>
            <p:extLst>
              <p:ext uri="{D42A27DB-BD31-4B8C-83A1-F6EECF244321}">
                <p14:modId xmlns:p14="http://schemas.microsoft.com/office/powerpoint/2010/main" val="1846527490"/>
              </p:ext>
            </p:extLst>
          </p:nvPr>
        </p:nvGraphicFramePr>
        <p:xfrm>
          <a:off x="1187624" y="1484784"/>
          <a:ext cx="7632848" cy="48245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67782878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新增與修改字典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1. </a:t>
            </a:r>
            <a:r>
              <a:rPr lang="zh-TW" altLang="en-US" dirty="0"/>
              <a:t>使用</a:t>
            </a:r>
            <a:r>
              <a:rPr lang="zh-TW" altLang="en-US" dirty="0">
                <a:solidFill>
                  <a:srgbClr val="FF0000"/>
                </a:solidFill>
              </a:rPr>
              <a:t>「</a:t>
            </a:r>
            <a:r>
              <a:rPr lang="en-US" altLang="zh-TW" dirty="0">
                <a:solidFill>
                  <a:srgbClr val="FF0000"/>
                </a:solidFill>
              </a:rPr>
              <a:t>{}</a:t>
            </a:r>
            <a:r>
              <a:rPr lang="zh-TW" altLang="en-US" dirty="0">
                <a:solidFill>
                  <a:srgbClr val="FF0000"/>
                </a:solidFill>
              </a:rPr>
              <a:t>」</a:t>
            </a:r>
            <a:r>
              <a:rPr lang="zh-TW" altLang="en-US" dirty="0"/>
              <a:t>建立新的字典，字典以「鍵</a:t>
            </a:r>
            <a:r>
              <a:rPr lang="en-US" altLang="zh-TW" dirty="0"/>
              <a:t>(key): </a:t>
            </a:r>
            <a:r>
              <a:rPr lang="zh-TW" altLang="en-US" dirty="0"/>
              <a:t>值</a:t>
            </a:r>
            <a:r>
              <a:rPr lang="en-US" altLang="zh-TW" dirty="0"/>
              <a:t>(value)</a:t>
            </a:r>
            <a:r>
              <a:rPr lang="zh-TW" altLang="en-US" dirty="0"/>
              <a:t>」表示一個元素</a:t>
            </a:r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r>
              <a:rPr lang="en-US" altLang="zh-TW" dirty="0"/>
              <a:t>2. </a:t>
            </a:r>
            <a:r>
              <a:rPr lang="zh-TW" altLang="en-US" dirty="0"/>
              <a:t>使用</a:t>
            </a:r>
            <a:r>
              <a:rPr lang="zh-TW" altLang="en-US" dirty="0">
                <a:solidFill>
                  <a:srgbClr val="FF0000"/>
                </a:solidFill>
              </a:rPr>
              <a:t>「字典</a:t>
            </a:r>
            <a:r>
              <a:rPr lang="en-US" altLang="zh-TW" dirty="0">
                <a:solidFill>
                  <a:srgbClr val="FF0000"/>
                </a:solidFill>
              </a:rPr>
              <a:t>[</a:t>
            </a:r>
            <a:r>
              <a:rPr lang="zh-TW" altLang="en-US" dirty="0">
                <a:solidFill>
                  <a:srgbClr val="FF0000"/>
                </a:solidFill>
              </a:rPr>
              <a:t>鍵</a:t>
            </a:r>
            <a:r>
              <a:rPr lang="en-US" altLang="zh-TW" dirty="0">
                <a:solidFill>
                  <a:srgbClr val="FF0000"/>
                </a:solidFill>
              </a:rPr>
              <a:t>]</a:t>
            </a:r>
            <a:r>
              <a:rPr lang="zh-TW" altLang="en-US" dirty="0">
                <a:solidFill>
                  <a:srgbClr val="FF0000"/>
                </a:solidFill>
              </a:rPr>
              <a:t>」</a:t>
            </a:r>
            <a:r>
              <a:rPr lang="zh-TW" altLang="en-US" dirty="0"/>
              <a:t>讀取鍵</a:t>
            </a:r>
            <a:r>
              <a:rPr lang="en-US" altLang="zh-TW" dirty="0"/>
              <a:t>(key) </a:t>
            </a:r>
            <a:r>
              <a:rPr lang="zh-TW" altLang="en-US" dirty="0"/>
              <a:t>所對應的值</a:t>
            </a:r>
            <a:r>
              <a:rPr lang="en-US" altLang="zh-TW" dirty="0"/>
              <a:t>(value)</a:t>
            </a:r>
            <a:endParaRPr lang="zh-TW" altLang="en-US" dirty="0"/>
          </a:p>
          <a:p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t>150</a:t>
            </a:fld>
            <a:endParaRPr lang="zh-TW" altLang="en-US"/>
          </a:p>
        </p:txBody>
      </p:sp>
      <p:pic>
        <p:nvPicPr>
          <p:cNvPr id="2355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2392869"/>
            <a:ext cx="8341370" cy="19002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1FE78517-9C79-4A0D-BBBC-6DB8303A058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80"/>
          <a:stretch/>
        </p:blipFill>
        <p:spPr bwMode="auto">
          <a:xfrm>
            <a:off x="539552" y="4869160"/>
            <a:ext cx="8160339" cy="1343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45141885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字典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若</a:t>
            </a:r>
            <a:r>
              <a:rPr lang="zh-TW" altLang="en-US" dirty="0">
                <a:solidFill>
                  <a:srgbClr val="FF0000"/>
                </a:solidFill>
              </a:rPr>
              <a:t>「字典</a:t>
            </a:r>
            <a:r>
              <a:rPr lang="en-US" altLang="zh-TW" dirty="0">
                <a:solidFill>
                  <a:srgbClr val="FF0000"/>
                </a:solidFill>
              </a:rPr>
              <a:t>[</a:t>
            </a:r>
            <a:r>
              <a:rPr lang="zh-TW" altLang="en-US" dirty="0">
                <a:solidFill>
                  <a:srgbClr val="FF0000"/>
                </a:solidFill>
              </a:rPr>
              <a:t>鍵</a:t>
            </a:r>
            <a:r>
              <a:rPr lang="en-US" altLang="zh-TW" dirty="0">
                <a:solidFill>
                  <a:srgbClr val="FF0000"/>
                </a:solidFill>
              </a:rPr>
              <a:t>]</a:t>
            </a:r>
            <a:r>
              <a:rPr lang="zh-TW" altLang="en-US" dirty="0">
                <a:solidFill>
                  <a:srgbClr val="FF0000"/>
                </a:solidFill>
              </a:rPr>
              <a:t>」</a:t>
            </a:r>
            <a:r>
              <a:rPr lang="zh-TW" altLang="en-US" dirty="0"/>
              <a:t>所讀取的鍵不存在字典內，會發出</a:t>
            </a:r>
            <a:r>
              <a:rPr lang="en-US" altLang="zh-TW" dirty="0" err="1"/>
              <a:t>KeyError</a:t>
            </a:r>
            <a:r>
              <a:rPr lang="en-US" altLang="zh-TW" dirty="0"/>
              <a:t> </a:t>
            </a:r>
            <a:r>
              <a:rPr lang="zh-TW" altLang="en-US" dirty="0"/>
              <a:t>的例外</a:t>
            </a:r>
            <a:r>
              <a:rPr lang="en-US" altLang="zh-TW" dirty="0"/>
              <a:t>(exception)</a:t>
            </a:r>
            <a:r>
              <a:rPr lang="zh-TW" altLang="en-US" dirty="0"/>
              <a:t>，程式無法執行完畢，所以此行以「</a:t>
            </a:r>
            <a:r>
              <a:rPr lang="en-US" altLang="zh-TW" dirty="0"/>
              <a:t>#</a:t>
            </a:r>
            <a:r>
              <a:rPr lang="zh-TW" altLang="en-US" dirty="0"/>
              <a:t>」進行註解，程式才能正確執行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t>151</a:t>
            </a:fld>
            <a:endParaRPr lang="zh-TW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F6209352-B970-40D2-BA71-7152C0EC26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3068960"/>
            <a:ext cx="8110217" cy="24033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90562410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字典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3. </a:t>
            </a:r>
            <a:r>
              <a:rPr lang="zh-TW" altLang="en-US" dirty="0"/>
              <a:t>使用</a:t>
            </a:r>
            <a:r>
              <a:rPr lang="zh-TW" altLang="en-US" dirty="0">
                <a:solidFill>
                  <a:srgbClr val="FF0000"/>
                </a:solidFill>
              </a:rPr>
              <a:t>「函式</a:t>
            </a:r>
            <a:r>
              <a:rPr lang="en-US" altLang="zh-TW" dirty="0">
                <a:solidFill>
                  <a:srgbClr val="FF0000"/>
                </a:solidFill>
              </a:rPr>
              <a:t>get</a:t>
            </a:r>
            <a:r>
              <a:rPr lang="zh-TW" altLang="en-US" dirty="0">
                <a:solidFill>
                  <a:srgbClr val="FF0000"/>
                </a:solidFill>
              </a:rPr>
              <a:t>」</a:t>
            </a:r>
            <a:r>
              <a:rPr lang="zh-TW" altLang="en-US" dirty="0"/>
              <a:t>讀取「鍵」所對應的「值」，若「鍵」不存在字典內，則回傳</a:t>
            </a:r>
            <a:r>
              <a:rPr lang="en-US" altLang="zh-TW" dirty="0"/>
              <a:t>None</a:t>
            </a:r>
            <a:r>
              <a:rPr lang="zh-TW" altLang="en-US" dirty="0"/>
              <a:t>，程式會繼續執行，若在</a:t>
            </a:r>
            <a:r>
              <a:rPr lang="en-US" altLang="zh-TW" dirty="0"/>
              <a:t>get </a:t>
            </a:r>
            <a:r>
              <a:rPr lang="zh-TW" altLang="en-US" dirty="0"/>
              <a:t>函式增加第二個參數，若「鍵」不存在字典內，則回傳第二個參數所輸入的資料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t>152</a:t>
            </a:fld>
            <a:endParaRPr lang="zh-TW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8F8D03F5-45EC-4200-8005-F0E6FB2C45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3356992"/>
            <a:ext cx="8315698" cy="21324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18344801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字典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4. </a:t>
            </a:r>
            <a:r>
              <a:rPr lang="zh-TW" altLang="en-US" dirty="0"/>
              <a:t>使用</a:t>
            </a:r>
            <a:r>
              <a:rPr lang="zh-TW" altLang="en-US" dirty="0">
                <a:solidFill>
                  <a:srgbClr val="FF0000"/>
                </a:solidFill>
              </a:rPr>
              <a:t>「字典</a:t>
            </a:r>
            <a:r>
              <a:rPr lang="en-US" altLang="zh-TW" dirty="0">
                <a:solidFill>
                  <a:srgbClr val="FF0000"/>
                </a:solidFill>
              </a:rPr>
              <a:t>[</a:t>
            </a:r>
            <a:r>
              <a:rPr lang="zh-TW" altLang="en-US" dirty="0">
                <a:solidFill>
                  <a:srgbClr val="FF0000"/>
                </a:solidFill>
              </a:rPr>
              <a:t>鍵</a:t>
            </a:r>
            <a:r>
              <a:rPr lang="en-US" altLang="zh-TW" dirty="0">
                <a:solidFill>
                  <a:srgbClr val="FF0000"/>
                </a:solidFill>
              </a:rPr>
              <a:t>]= </a:t>
            </a:r>
            <a:r>
              <a:rPr lang="zh-TW" altLang="en-US" dirty="0">
                <a:solidFill>
                  <a:srgbClr val="FF0000"/>
                </a:solidFill>
              </a:rPr>
              <a:t>值」</a:t>
            </a:r>
            <a:r>
              <a:rPr lang="zh-TW" altLang="en-US" dirty="0"/>
              <a:t>修改個別元素與新增元素，若「鍵」存在字典內，則修改該鍵所對應的值；若「鍵」不存在字典內，則新增該鍵與值的對應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t>153</a:t>
            </a:fld>
            <a:endParaRPr lang="zh-TW" altLang="en-US"/>
          </a:p>
        </p:txBody>
      </p:sp>
      <p:pic>
        <p:nvPicPr>
          <p:cNvPr id="276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2858553"/>
            <a:ext cx="8312795" cy="21564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29214481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字典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5.</a:t>
            </a:r>
            <a:r>
              <a:rPr lang="zh-TW" altLang="en-US" dirty="0"/>
              <a:t>使用</a:t>
            </a:r>
            <a:r>
              <a:rPr lang="zh-TW" altLang="en-US" dirty="0">
                <a:solidFill>
                  <a:srgbClr val="FF0000"/>
                </a:solidFill>
              </a:rPr>
              <a:t>「</a:t>
            </a:r>
            <a:r>
              <a:rPr lang="en-US" altLang="zh-TW" dirty="0">
                <a:solidFill>
                  <a:srgbClr val="FF0000"/>
                </a:solidFill>
              </a:rPr>
              <a:t>del </a:t>
            </a:r>
            <a:r>
              <a:rPr lang="zh-TW" altLang="en-US" dirty="0">
                <a:solidFill>
                  <a:srgbClr val="FF0000"/>
                </a:solidFill>
              </a:rPr>
              <a:t>字典</a:t>
            </a:r>
            <a:r>
              <a:rPr lang="en-US" altLang="zh-TW" dirty="0">
                <a:solidFill>
                  <a:srgbClr val="FF0000"/>
                </a:solidFill>
              </a:rPr>
              <a:t>['</a:t>
            </a:r>
            <a:r>
              <a:rPr lang="zh-TW" altLang="en-US" dirty="0">
                <a:solidFill>
                  <a:srgbClr val="FF0000"/>
                </a:solidFill>
              </a:rPr>
              <a:t>鍵</a:t>
            </a:r>
            <a:r>
              <a:rPr lang="en-US" altLang="zh-TW" dirty="0">
                <a:solidFill>
                  <a:srgbClr val="FF0000"/>
                </a:solidFill>
              </a:rPr>
              <a:t>']</a:t>
            </a:r>
            <a:r>
              <a:rPr lang="zh-TW" altLang="en-US" dirty="0">
                <a:solidFill>
                  <a:srgbClr val="FF0000"/>
                </a:solidFill>
              </a:rPr>
              <a:t>」</a:t>
            </a:r>
            <a:r>
              <a:rPr lang="zh-TW" altLang="en-US" dirty="0"/>
              <a:t>會將字典中指定的「鍵」刪除，所對應的「值」也會刪除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t>154</a:t>
            </a:fld>
            <a:endParaRPr lang="zh-TW" altLang="en-US"/>
          </a:p>
        </p:txBody>
      </p:sp>
      <p:pic>
        <p:nvPicPr>
          <p:cNvPr id="286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760"/>
          <a:stretch/>
        </p:blipFill>
        <p:spPr bwMode="auto">
          <a:xfrm>
            <a:off x="611560" y="2636912"/>
            <a:ext cx="7922079" cy="166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08378702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字典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6. </a:t>
            </a:r>
            <a:r>
              <a:rPr lang="zh-TW" altLang="en-US" dirty="0"/>
              <a:t>使用</a:t>
            </a:r>
            <a:r>
              <a:rPr lang="zh-TW" altLang="en-US" dirty="0">
                <a:solidFill>
                  <a:srgbClr val="FF0000"/>
                </a:solidFill>
              </a:rPr>
              <a:t>「函式</a:t>
            </a:r>
            <a:r>
              <a:rPr lang="en-US" altLang="zh-TW" dirty="0">
                <a:solidFill>
                  <a:srgbClr val="FF0000"/>
                </a:solidFill>
              </a:rPr>
              <a:t>clear</a:t>
            </a:r>
            <a:r>
              <a:rPr lang="zh-TW" altLang="en-US" dirty="0">
                <a:solidFill>
                  <a:srgbClr val="FF0000"/>
                </a:solidFill>
              </a:rPr>
              <a:t>」</a:t>
            </a:r>
            <a:r>
              <a:rPr lang="zh-TW" altLang="en-US" dirty="0"/>
              <a:t>清空整個字典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t>155</a:t>
            </a:fld>
            <a:endParaRPr lang="zh-TW" altLang="en-US"/>
          </a:p>
        </p:txBody>
      </p:sp>
      <p:pic>
        <p:nvPicPr>
          <p:cNvPr id="296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933"/>
          <a:stretch/>
        </p:blipFill>
        <p:spPr bwMode="auto">
          <a:xfrm>
            <a:off x="611560" y="2348880"/>
            <a:ext cx="7986984" cy="165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5982147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將</a:t>
            </a:r>
            <a:r>
              <a:rPr lang="en-US" altLang="zh-TW" dirty="0"/>
              <a:t>tuple </a:t>
            </a:r>
            <a:r>
              <a:rPr lang="zh-TW" altLang="en-US" dirty="0"/>
              <a:t>或串列轉換成字典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使用「</a:t>
            </a:r>
            <a:r>
              <a:rPr lang="zh-TW" altLang="en-US" dirty="0">
                <a:solidFill>
                  <a:srgbClr val="FF0000"/>
                </a:solidFill>
              </a:rPr>
              <a:t>函式</a:t>
            </a:r>
            <a:r>
              <a:rPr lang="en-US" altLang="zh-TW" dirty="0" err="1">
                <a:solidFill>
                  <a:srgbClr val="FF0000"/>
                </a:solidFill>
              </a:rPr>
              <a:t>dict</a:t>
            </a:r>
            <a:r>
              <a:rPr lang="zh-TW" altLang="en-US" dirty="0"/>
              <a:t>」將</a:t>
            </a:r>
            <a:r>
              <a:rPr lang="en-US" altLang="zh-TW" dirty="0"/>
              <a:t>tuple </a:t>
            </a:r>
            <a:r>
              <a:rPr lang="zh-TW" altLang="en-US" dirty="0"/>
              <a:t>或串列轉換成字典，可以串列中包含串列，串列中包含</a:t>
            </a:r>
            <a:r>
              <a:rPr lang="en-US" altLang="zh-TW" dirty="0"/>
              <a:t>tuple</a:t>
            </a:r>
            <a:r>
              <a:rPr lang="zh-TW" altLang="en-US" dirty="0"/>
              <a:t>，</a:t>
            </a:r>
            <a:r>
              <a:rPr lang="en-US" altLang="zh-TW" dirty="0"/>
              <a:t>tuple </a:t>
            </a:r>
            <a:r>
              <a:rPr lang="zh-TW" altLang="en-US" dirty="0"/>
              <a:t>中包含串列，</a:t>
            </a:r>
            <a:r>
              <a:rPr lang="en-US" altLang="zh-TW" dirty="0"/>
              <a:t>tuple </a:t>
            </a:r>
            <a:r>
              <a:rPr lang="zh-TW" altLang="en-US" dirty="0"/>
              <a:t>中包含</a:t>
            </a:r>
            <a:r>
              <a:rPr lang="en-US" altLang="zh-TW" dirty="0"/>
              <a:t>tuple</a:t>
            </a:r>
            <a:r>
              <a:rPr lang="zh-TW" altLang="en-US" dirty="0"/>
              <a:t>，內層的串列或</a:t>
            </a:r>
            <a:r>
              <a:rPr lang="en-US" altLang="zh-TW" dirty="0"/>
              <a:t>tuple </a:t>
            </a:r>
            <a:r>
              <a:rPr lang="zh-TW" altLang="en-US" dirty="0"/>
              <a:t>使用兩個元素對應，前者會轉換成「鍵」，而後者轉換成「值」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pPr/>
              <a:t>156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75973244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t>157</a:t>
            </a:fld>
            <a:endParaRPr lang="zh-TW" altLang="en-US"/>
          </a:p>
        </p:txBody>
      </p:sp>
      <p:pic>
        <p:nvPicPr>
          <p:cNvPr id="307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857" y="1844824"/>
            <a:ext cx="8336607" cy="42664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98307244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使用「函式</a:t>
            </a:r>
            <a:r>
              <a:rPr lang="en-US" altLang="zh-TW" dirty="0"/>
              <a:t>update</a:t>
            </a:r>
            <a:r>
              <a:rPr lang="zh-TW" altLang="en-US" dirty="0"/>
              <a:t>」合併兩個字典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使用</a:t>
            </a:r>
            <a:r>
              <a:rPr lang="zh-TW" altLang="en-US" dirty="0">
                <a:solidFill>
                  <a:srgbClr val="FF0000"/>
                </a:solidFill>
              </a:rPr>
              <a:t>「函式</a:t>
            </a:r>
            <a:r>
              <a:rPr lang="en-US" altLang="zh-TW" dirty="0">
                <a:solidFill>
                  <a:srgbClr val="FF0000"/>
                </a:solidFill>
              </a:rPr>
              <a:t>update</a:t>
            </a:r>
            <a:r>
              <a:rPr lang="zh-TW" altLang="en-US" dirty="0">
                <a:solidFill>
                  <a:srgbClr val="FF0000"/>
                </a:solidFill>
              </a:rPr>
              <a:t>」</a:t>
            </a:r>
            <a:r>
              <a:rPr lang="zh-TW" altLang="en-US" dirty="0"/>
              <a:t>將兩個字典合併成一個字典，例如：</a:t>
            </a:r>
            <a:r>
              <a:rPr lang="en-US" altLang="zh-TW" dirty="0" err="1"/>
              <a:t>dict1.update</a:t>
            </a:r>
            <a:r>
              <a:rPr lang="en-US" altLang="zh-TW" dirty="0"/>
              <a:t>(</a:t>
            </a:r>
            <a:r>
              <a:rPr lang="en-US" altLang="zh-TW" dirty="0" err="1"/>
              <a:t>dict2</a:t>
            </a:r>
            <a:r>
              <a:rPr lang="en-US" altLang="zh-TW" dirty="0"/>
              <a:t>)</a:t>
            </a:r>
            <a:r>
              <a:rPr lang="zh-TW" altLang="en-US" dirty="0"/>
              <a:t>，若有重複的「鍵」，會將</a:t>
            </a:r>
            <a:r>
              <a:rPr lang="en-US" altLang="zh-TW" dirty="0" err="1"/>
              <a:t>dict2</a:t>
            </a:r>
            <a:r>
              <a:rPr lang="en-US" altLang="zh-TW" dirty="0"/>
              <a:t> </a:t>
            </a:r>
            <a:r>
              <a:rPr lang="zh-TW" altLang="en-US" dirty="0"/>
              <a:t>的「鍵」與「值」取代</a:t>
            </a:r>
            <a:r>
              <a:rPr lang="en-US" altLang="zh-TW" dirty="0" err="1"/>
              <a:t>dict1</a:t>
            </a:r>
            <a:r>
              <a:rPr lang="en-US" altLang="zh-TW" dirty="0"/>
              <a:t> </a:t>
            </a:r>
            <a:r>
              <a:rPr lang="zh-TW" altLang="en-US" dirty="0"/>
              <a:t>的「鍵」與「值」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t>158</a:t>
            </a:fld>
            <a:endParaRPr lang="zh-TW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27072294-C14D-4CB2-AE78-9B339F3644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3068960"/>
            <a:ext cx="8101533" cy="29966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25622390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使用「函式</a:t>
            </a:r>
            <a:r>
              <a:rPr lang="en-US" altLang="zh-TW" dirty="0"/>
              <a:t>copy</a:t>
            </a:r>
            <a:r>
              <a:rPr lang="zh-TW" altLang="en-US" dirty="0"/>
              <a:t>」複製字典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使用</a:t>
            </a:r>
            <a:r>
              <a:rPr lang="zh-TW" altLang="en-US" dirty="0">
                <a:solidFill>
                  <a:srgbClr val="FF0000"/>
                </a:solidFill>
              </a:rPr>
              <a:t>「函式</a:t>
            </a:r>
            <a:r>
              <a:rPr lang="en-US" altLang="zh-TW" dirty="0">
                <a:solidFill>
                  <a:srgbClr val="FF0000"/>
                </a:solidFill>
              </a:rPr>
              <a:t>copy</a:t>
            </a:r>
            <a:r>
              <a:rPr lang="zh-TW" altLang="en-US" dirty="0">
                <a:solidFill>
                  <a:srgbClr val="FF0000"/>
                </a:solidFill>
              </a:rPr>
              <a:t>」</a:t>
            </a:r>
            <a:r>
              <a:rPr lang="zh-TW" altLang="en-US" dirty="0"/>
              <a:t>複製字典</a:t>
            </a:r>
            <a:endParaRPr lang="en-US" altLang="zh-TW" dirty="0"/>
          </a:p>
          <a:p>
            <a:r>
              <a:rPr lang="zh-TW" altLang="en-US" dirty="0"/>
              <a:t>例如：</a:t>
            </a:r>
            <a:endParaRPr lang="en-US" altLang="zh-TW" dirty="0"/>
          </a:p>
          <a:p>
            <a:pPr lvl="1"/>
            <a:r>
              <a:rPr lang="en-US" altLang="zh-TW" dirty="0">
                <a:solidFill>
                  <a:srgbClr val="FF0000"/>
                </a:solidFill>
              </a:rPr>
              <a:t>dict2=dict1.copy()</a:t>
            </a:r>
            <a:r>
              <a:rPr lang="zh-TW" altLang="en-US" dirty="0"/>
              <a:t>，會複製</a:t>
            </a:r>
            <a:r>
              <a:rPr lang="en-US" altLang="zh-TW" dirty="0"/>
              <a:t>dict1 </a:t>
            </a:r>
            <a:r>
              <a:rPr lang="zh-TW" altLang="en-US" dirty="0"/>
              <a:t>到</a:t>
            </a:r>
            <a:r>
              <a:rPr lang="en-US" altLang="zh-TW" dirty="0"/>
              <a:t>dict2</a:t>
            </a:r>
            <a:r>
              <a:rPr lang="zh-TW" altLang="en-US" dirty="0"/>
              <a:t>，</a:t>
            </a:r>
            <a:r>
              <a:rPr lang="en-US" altLang="zh-TW" dirty="0"/>
              <a:t>dict1 </a:t>
            </a:r>
            <a:r>
              <a:rPr lang="zh-TW" altLang="en-US" dirty="0"/>
              <a:t>與</a:t>
            </a:r>
            <a:r>
              <a:rPr lang="en-US" altLang="zh-TW" dirty="0"/>
              <a:t>dict2 </a:t>
            </a:r>
            <a:r>
              <a:rPr lang="zh-TW" altLang="en-US" dirty="0"/>
              <a:t>指向不同的字典物件，若更改字典</a:t>
            </a:r>
            <a:r>
              <a:rPr lang="en-US" altLang="zh-TW" dirty="0"/>
              <a:t>dict1 </a:t>
            </a:r>
            <a:r>
              <a:rPr lang="zh-TW" altLang="en-US" dirty="0"/>
              <a:t>的元素，並不會修改字典</a:t>
            </a:r>
            <a:r>
              <a:rPr lang="en-US" altLang="zh-TW" dirty="0"/>
              <a:t>dict2</a:t>
            </a:r>
          </a:p>
          <a:p>
            <a:pPr lvl="1"/>
            <a:r>
              <a:rPr lang="zh-TW" altLang="en-US" dirty="0"/>
              <a:t>若使用「</a:t>
            </a:r>
            <a:r>
              <a:rPr lang="en-US" altLang="zh-TW" dirty="0"/>
              <a:t>dict2=dict1</a:t>
            </a:r>
            <a:r>
              <a:rPr lang="zh-TW" altLang="en-US" dirty="0"/>
              <a:t>」，則</a:t>
            </a:r>
            <a:r>
              <a:rPr lang="en-US" altLang="zh-TW" dirty="0"/>
              <a:t>dict1 </a:t>
            </a:r>
            <a:r>
              <a:rPr lang="zh-TW" altLang="en-US" dirty="0"/>
              <a:t>與</a:t>
            </a:r>
            <a:r>
              <a:rPr lang="en-US" altLang="zh-TW" dirty="0"/>
              <a:t>dict2 </a:t>
            </a:r>
            <a:r>
              <a:rPr lang="zh-TW" altLang="en-US" dirty="0"/>
              <a:t>指向同一個字典物件，修改字典</a:t>
            </a:r>
            <a:r>
              <a:rPr lang="en-US" altLang="zh-TW" dirty="0"/>
              <a:t>dict1 </a:t>
            </a:r>
            <a:r>
              <a:rPr lang="zh-TW" altLang="en-US" dirty="0"/>
              <a:t>的元素，字典</a:t>
            </a:r>
            <a:r>
              <a:rPr lang="en-US" altLang="zh-TW" dirty="0"/>
              <a:t>dict2 </a:t>
            </a:r>
            <a:r>
              <a:rPr lang="zh-TW" altLang="en-US" dirty="0"/>
              <a:t>也會更改</a:t>
            </a:r>
          </a:p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t>159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808141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布林值是只能表示</a:t>
            </a:r>
            <a:r>
              <a:rPr lang="zh-TW" altLang="en-US" dirty="0">
                <a:solidFill>
                  <a:srgbClr val="FF0000"/>
                </a:solidFill>
              </a:rPr>
              <a:t>對</a:t>
            </a:r>
            <a:r>
              <a:rPr lang="en-US" altLang="zh-TW" dirty="0">
                <a:solidFill>
                  <a:srgbClr val="FF0000"/>
                </a:solidFill>
              </a:rPr>
              <a:t>(True) </a:t>
            </a:r>
            <a:r>
              <a:rPr lang="zh-TW" altLang="en-US" dirty="0">
                <a:solidFill>
                  <a:srgbClr val="FF0000"/>
                </a:solidFill>
              </a:rPr>
              <a:t>或錯</a:t>
            </a:r>
            <a:r>
              <a:rPr lang="en-US" altLang="zh-TW" dirty="0">
                <a:solidFill>
                  <a:srgbClr val="FF0000"/>
                </a:solidFill>
              </a:rPr>
              <a:t>(False) </a:t>
            </a:r>
            <a:r>
              <a:rPr lang="zh-TW" altLang="en-US" dirty="0"/>
              <a:t>的資料型別</a:t>
            </a:r>
            <a:endParaRPr lang="en-US" altLang="zh-TW" dirty="0"/>
          </a:p>
          <a:p>
            <a:pPr lvl="1"/>
            <a:r>
              <a:rPr lang="zh-TW" altLang="en-US" dirty="0"/>
              <a:t>例如：「</a:t>
            </a:r>
            <a:r>
              <a:rPr lang="en-US" altLang="zh-TW" dirty="0"/>
              <a:t>a=True</a:t>
            </a:r>
            <a:r>
              <a:rPr lang="zh-TW" altLang="en-US" dirty="0"/>
              <a:t>」，將布林值物件「</a:t>
            </a:r>
            <a:r>
              <a:rPr lang="en-US" altLang="zh-TW" dirty="0"/>
              <a:t>True</a:t>
            </a:r>
            <a:r>
              <a:rPr lang="zh-TW" altLang="en-US" dirty="0"/>
              <a:t>」指定給變數</a:t>
            </a:r>
            <a:r>
              <a:rPr lang="en-US" altLang="zh-TW" dirty="0"/>
              <a:t>a</a:t>
            </a:r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09E18DC-4908-43D4-8C47-033B2BD51319}" type="slidenum">
              <a:rPr lang="zh-TW" altLang="en-US" smtClean="0"/>
              <a:t>16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布林值</a:t>
            </a:r>
          </a:p>
        </p:txBody>
      </p:sp>
    </p:spTree>
    <p:extLst>
      <p:ext uri="{BB962C8B-B14F-4D97-AF65-F5344CB8AC3E}">
        <p14:creationId xmlns:p14="http://schemas.microsoft.com/office/powerpoint/2010/main" val="1216176239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t>160</a:t>
            </a:fld>
            <a:endParaRPr lang="zh-TW" altLang="en-US"/>
          </a:p>
        </p:txBody>
      </p:sp>
      <p:pic>
        <p:nvPicPr>
          <p:cNvPr id="327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556792"/>
            <a:ext cx="8336607" cy="36773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39169820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使用「</a:t>
            </a:r>
            <a:r>
              <a:rPr lang="en-US" altLang="zh-TW" dirty="0"/>
              <a:t>for</a:t>
            </a:r>
            <a:r>
              <a:rPr lang="zh-TW" altLang="en-US" dirty="0"/>
              <a:t>」讀取字典每個元素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使用</a:t>
            </a:r>
            <a:r>
              <a:rPr lang="zh-TW" altLang="en-US" dirty="0">
                <a:solidFill>
                  <a:srgbClr val="FF0000"/>
                </a:solidFill>
              </a:rPr>
              <a:t>「</a:t>
            </a:r>
            <a:r>
              <a:rPr lang="en-US" altLang="zh-TW" dirty="0">
                <a:solidFill>
                  <a:srgbClr val="FF0000"/>
                </a:solidFill>
              </a:rPr>
              <a:t>for</a:t>
            </a:r>
            <a:r>
              <a:rPr lang="zh-TW" altLang="en-US" dirty="0">
                <a:solidFill>
                  <a:srgbClr val="FF0000"/>
                </a:solidFill>
              </a:rPr>
              <a:t>」</a:t>
            </a:r>
            <a:r>
              <a:rPr lang="zh-TW" altLang="en-US" dirty="0"/>
              <a:t>讀取字典每個元素，配合字典的「函式</a:t>
            </a:r>
            <a:r>
              <a:rPr lang="en-US" altLang="zh-TW" dirty="0"/>
              <a:t>items</a:t>
            </a:r>
            <a:r>
              <a:rPr lang="zh-TW" altLang="en-US" dirty="0"/>
              <a:t>」會回傳「鍵」與「值」兩個元素</a:t>
            </a:r>
            <a:endParaRPr lang="en-US" altLang="zh-TW" dirty="0"/>
          </a:p>
          <a:p>
            <a:r>
              <a:rPr lang="zh-TW" altLang="en-US" dirty="0"/>
              <a:t>配合字典的「函式</a:t>
            </a:r>
            <a:r>
              <a:rPr lang="en-US" altLang="zh-TW" dirty="0"/>
              <a:t>keys</a:t>
            </a:r>
            <a:r>
              <a:rPr lang="zh-TW" altLang="en-US" dirty="0"/>
              <a:t>」會回傳「鍵」，而配合字典的「函式</a:t>
            </a:r>
            <a:r>
              <a:rPr lang="en-US" altLang="zh-TW" dirty="0"/>
              <a:t>values</a:t>
            </a:r>
            <a:r>
              <a:rPr lang="zh-TW" altLang="en-US" dirty="0"/>
              <a:t>」會回傳「值」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t>161</a:t>
            </a:fld>
            <a:endParaRPr lang="zh-TW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097E4F43-CA04-43B8-8C72-6933F884A4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3356992"/>
            <a:ext cx="8264599" cy="27165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28483406"/>
      </p:ext>
    </p:extLst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集合</a:t>
            </a:r>
            <a:r>
              <a:rPr lang="en-US" altLang="zh-TW" b="0" dirty="0"/>
              <a:t>(set)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集合</a:t>
            </a:r>
            <a:r>
              <a:rPr lang="en-US" altLang="zh-TW" dirty="0"/>
              <a:t>(set) </a:t>
            </a:r>
            <a:r>
              <a:rPr lang="zh-TW" altLang="en-US" dirty="0"/>
              <a:t>儲存沒有順序性的資料，要找出資料是否存在，集合內元素不能重複，集合會自動刪除重複的元素</a:t>
            </a:r>
            <a:endParaRPr lang="en-US" altLang="zh-TW" dirty="0"/>
          </a:p>
          <a:p>
            <a:r>
              <a:rPr lang="zh-TW" altLang="en-US" dirty="0"/>
              <a:t>使用</a:t>
            </a:r>
            <a:r>
              <a:rPr lang="zh-TW" altLang="en-US" dirty="0">
                <a:solidFill>
                  <a:srgbClr val="FF0000"/>
                </a:solidFill>
              </a:rPr>
              <a:t>「</a:t>
            </a:r>
            <a:r>
              <a:rPr lang="en-US" altLang="zh-TW" dirty="0">
                <a:solidFill>
                  <a:srgbClr val="FF0000"/>
                </a:solidFill>
              </a:rPr>
              <a:t>set()</a:t>
            </a:r>
            <a:r>
              <a:rPr lang="zh-TW" altLang="en-US" dirty="0">
                <a:solidFill>
                  <a:srgbClr val="FF0000"/>
                </a:solidFill>
              </a:rPr>
              <a:t>」或「</a:t>
            </a:r>
            <a:r>
              <a:rPr lang="en-US" altLang="zh-TW" dirty="0">
                <a:solidFill>
                  <a:srgbClr val="FF0000"/>
                </a:solidFill>
              </a:rPr>
              <a:t>{}</a:t>
            </a:r>
            <a:r>
              <a:rPr lang="zh-TW" altLang="en-US" dirty="0">
                <a:solidFill>
                  <a:srgbClr val="FF0000"/>
                </a:solidFill>
              </a:rPr>
              <a:t>」</a:t>
            </a:r>
            <a:r>
              <a:rPr lang="zh-TW" altLang="en-US" dirty="0"/>
              <a:t>建立新的集合，集合會自動刪除重複的元素，「</a:t>
            </a:r>
            <a:r>
              <a:rPr lang="en-US" altLang="zh-TW" dirty="0"/>
              <a:t>set()</a:t>
            </a:r>
            <a:r>
              <a:rPr lang="zh-TW" altLang="en-US" dirty="0"/>
              <a:t>」只能使用一個參數，這個參數可以是字串、</a:t>
            </a:r>
            <a:r>
              <a:rPr lang="en-US" altLang="zh-TW" dirty="0"/>
              <a:t>tuple</a:t>
            </a:r>
            <a:r>
              <a:rPr lang="zh-TW" altLang="en-US" dirty="0"/>
              <a:t>、串列或字典都可以建立集合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t>162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69810623"/>
      </p:ext>
    </p:extLst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t>163</a:t>
            </a:fld>
            <a:endParaRPr lang="zh-TW" altLang="en-US"/>
          </a:p>
        </p:txBody>
      </p:sp>
      <p:pic>
        <p:nvPicPr>
          <p:cNvPr id="3481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84"/>
          <a:stretch/>
        </p:blipFill>
        <p:spPr bwMode="auto">
          <a:xfrm>
            <a:off x="464572" y="1698848"/>
            <a:ext cx="8283892" cy="396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89115912"/>
      </p:ext>
    </p:extLst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新增與刪除元素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使用</a:t>
            </a:r>
            <a:r>
              <a:rPr lang="zh-TW" altLang="en-US" dirty="0">
                <a:solidFill>
                  <a:srgbClr val="FF0000"/>
                </a:solidFill>
              </a:rPr>
              <a:t>「函式</a:t>
            </a:r>
            <a:r>
              <a:rPr lang="en-US" altLang="zh-TW" dirty="0">
                <a:solidFill>
                  <a:srgbClr val="FF0000"/>
                </a:solidFill>
              </a:rPr>
              <a:t>add</a:t>
            </a:r>
            <a:r>
              <a:rPr lang="zh-TW" altLang="en-US" dirty="0">
                <a:solidFill>
                  <a:srgbClr val="FF0000"/>
                </a:solidFill>
              </a:rPr>
              <a:t>」</a:t>
            </a:r>
            <a:r>
              <a:rPr lang="zh-TW" altLang="en-US" dirty="0"/>
              <a:t>新增集合元素，使用</a:t>
            </a:r>
            <a:r>
              <a:rPr lang="zh-TW" altLang="en-US" dirty="0">
                <a:solidFill>
                  <a:srgbClr val="FF0000"/>
                </a:solidFill>
              </a:rPr>
              <a:t>「函式</a:t>
            </a:r>
            <a:r>
              <a:rPr lang="en-US" altLang="zh-TW" dirty="0">
                <a:solidFill>
                  <a:srgbClr val="FF0000"/>
                </a:solidFill>
              </a:rPr>
              <a:t>remove</a:t>
            </a:r>
            <a:r>
              <a:rPr lang="zh-TW" altLang="en-US" dirty="0">
                <a:solidFill>
                  <a:srgbClr val="FF0000"/>
                </a:solidFill>
              </a:rPr>
              <a:t>」</a:t>
            </a:r>
            <a:r>
              <a:rPr lang="zh-TW" altLang="en-US" dirty="0"/>
              <a:t>刪除集合元素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t>164</a:t>
            </a:fld>
            <a:endParaRPr lang="zh-TW" altLang="en-US"/>
          </a:p>
        </p:txBody>
      </p:sp>
      <p:pic>
        <p:nvPicPr>
          <p:cNvPr id="3584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40"/>
          <a:stretch/>
        </p:blipFill>
        <p:spPr bwMode="auto">
          <a:xfrm>
            <a:off x="504985" y="2564904"/>
            <a:ext cx="8243479" cy="2619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72568869"/>
      </p:ext>
    </p:extLst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集合的運算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600200"/>
            <a:ext cx="8507288" cy="4525963"/>
          </a:xfrm>
        </p:spPr>
        <p:txBody>
          <a:bodyPr/>
          <a:lstStyle/>
          <a:p>
            <a:r>
              <a:rPr lang="zh-TW" altLang="en-US" dirty="0"/>
              <a:t>可以將任兩個集合進行下列運算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t>165</a:t>
            </a:fld>
            <a:endParaRPr lang="zh-TW" altLang="en-US"/>
          </a:p>
        </p:txBody>
      </p:sp>
      <p:graphicFrame>
        <p:nvGraphicFramePr>
          <p:cNvPr id="6" name="資料庫圖表 5"/>
          <p:cNvGraphicFramePr/>
          <p:nvPr/>
        </p:nvGraphicFramePr>
        <p:xfrm>
          <a:off x="827584" y="2276872"/>
          <a:ext cx="7272808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07210008"/>
      </p:ext>
    </p:extLst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t>166</a:t>
            </a:fld>
            <a:endParaRPr lang="zh-TW" altLang="en-US"/>
          </a:p>
        </p:txBody>
      </p:sp>
      <p:pic>
        <p:nvPicPr>
          <p:cNvPr id="368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194" y="1772816"/>
            <a:ext cx="8303270" cy="40665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77519258"/>
      </p:ext>
    </p:extLst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t>167</a:t>
            </a:fld>
            <a:endParaRPr lang="zh-TW" altLang="en-US"/>
          </a:p>
        </p:txBody>
      </p:sp>
      <p:grpSp>
        <p:nvGrpSpPr>
          <p:cNvPr id="5" name="群組 4"/>
          <p:cNvGrpSpPr/>
          <p:nvPr/>
        </p:nvGrpSpPr>
        <p:grpSpPr>
          <a:xfrm>
            <a:off x="435669" y="2133624"/>
            <a:ext cx="8312795" cy="2213595"/>
            <a:chOff x="147638" y="1844055"/>
            <a:chExt cx="8848726" cy="2718420"/>
          </a:xfrm>
        </p:grpSpPr>
        <p:pic>
          <p:nvPicPr>
            <p:cNvPr id="37890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7638" y="2295525"/>
              <a:ext cx="8848726" cy="22669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37891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1925" y="1844055"/>
              <a:ext cx="8820150" cy="5048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154102693"/>
      </p:ext>
    </p:extLst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集合的比較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可以將任兩個集合進行下列比較運算</a:t>
            </a:r>
          </a:p>
          <a:p>
            <a:pPr lvl="1"/>
            <a:r>
              <a:rPr lang="zh-TW" altLang="en-US" dirty="0">
                <a:solidFill>
                  <a:srgbClr val="0070C0"/>
                </a:solidFill>
              </a:rPr>
              <a:t>子集合</a:t>
            </a:r>
            <a:r>
              <a:rPr lang="en-US" altLang="zh-TW" dirty="0">
                <a:solidFill>
                  <a:srgbClr val="0070C0"/>
                </a:solidFill>
              </a:rPr>
              <a:t>(&lt;=)</a:t>
            </a:r>
          </a:p>
          <a:p>
            <a:pPr lvl="1"/>
            <a:r>
              <a:rPr lang="zh-TW" altLang="en-US" dirty="0">
                <a:solidFill>
                  <a:srgbClr val="0070C0"/>
                </a:solidFill>
              </a:rPr>
              <a:t>真子集合</a:t>
            </a:r>
            <a:r>
              <a:rPr lang="en-US" altLang="zh-TW" dirty="0">
                <a:solidFill>
                  <a:srgbClr val="0070C0"/>
                </a:solidFill>
              </a:rPr>
              <a:t>(&lt;)</a:t>
            </a:r>
          </a:p>
          <a:p>
            <a:pPr lvl="1"/>
            <a:r>
              <a:rPr lang="zh-TW" altLang="en-US" dirty="0">
                <a:solidFill>
                  <a:srgbClr val="0070C0"/>
                </a:solidFill>
              </a:rPr>
              <a:t>超集合</a:t>
            </a:r>
            <a:r>
              <a:rPr lang="en-US" altLang="zh-TW" dirty="0">
                <a:solidFill>
                  <a:srgbClr val="0070C0"/>
                </a:solidFill>
              </a:rPr>
              <a:t>(&gt;=)</a:t>
            </a:r>
          </a:p>
          <a:p>
            <a:pPr lvl="1"/>
            <a:r>
              <a:rPr lang="zh-TW" altLang="en-US" dirty="0">
                <a:solidFill>
                  <a:srgbClr val="0070C0"/>
                </a:solidFill>
              </a:rPr>
              <a:t>真超集合</a:t>
            </a:r>
            <a:r>
              <a:rPr lang="en-US" altLang="zh-TW" dirty="0">
                <a:solidFill>
                  <a:srgbClr val="0070C0"/>
                </a:solidFill>
              </a:rPr>
              <a:t>(&gt;)</a:t>
            </a:r>
            <a:endParaRPr lang="zh-TW" altLang="en-US" dirty="0">
              <a:solidFill>
                <a:srgbClr val="0070C0"/>
              </a:solidFill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t>168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80157592"/>
      </p:ext>
    </p:extLst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t>169</a:t>
            </a:fld>
            <a:endParaRPr lang="zh-TW" altLang="en-US"/>
          </a:p>
        </p:txBody>
      </p:sp>
      <p:pic>
        <p:nvPicPr>
          <p:cNvPr id="399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404664"/>
            <a:ext cx="8029525" cy="53789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209744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18"/>
          <a:stretch/>
        </p:blipFill>
        <p:spPr bwMode="auto">
          <a:xfrm>
            <a:off x="2051720" y="1484784"/>
            <a:ext cx="5328592" cy="47091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09E18DC-4908-43D4-8C47-033B2BD51319}" type="slidenum">
              <a:rPr lang="zh-TW" altLang="en-US" smtClean="0"/>
              <a:t>17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布林值</a:t>
            </a:r>
          </a:p>
        </p:txBody>
      </p:sp>
    </p:spTree>
    <p:extLst>
      <p:ext uri="{BB962C8B-B14F-4D97-AF65-F5344CB8AC3E}">
        <p14:creationId xmlns:p14="http://schemas.microsoft.com/office/powerpoint/2010/main" val="3997180544"/>
      </p:ext>
    </p:extLst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0A9F71B8-53FB-4F1B-BF42-0201432BA2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5B068139-5AF9-4E2A-9E93-D04E6E842EB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0DB2C581-848C-4B0E-9EDB-B174B3579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1219200"/>
          </a:xfrm>
        </p:spPr>
        <p:txBody>
          <a:bodyPr/>
          <a:lstStyle/>
          <a:p>
            <a:r>
              <a:rPr lang="zh-TW" altLang="en-US" dirty="0"/>
              <a:t>範例</a:t>
            </a:r>
            <a:r>
              <a:rPr lang="en-US" altLang="zh-TW" dirty="0"/>
              <a:t>:</a:t>
            </a:r>
            <a:r>
              <a:rPr lang="zh-TW" altLang="en-US" dirty="0"/>
              <a:t>數組合併排序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91CAAC3E-E143-47E6-944B-BFB6CA2E3D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640" y="1353274"/>
            <a:ext cx="6154597" cy="5481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435290"/>
      </p:ext>
    </p:extLst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84D6C05D-2FD6-4994-8D6E-CD23476F4F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4FC3918D-505F-4C72-821A-D684C14FEDD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8234542E-ED5D-403E-B01D-3352A74A7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範例</a:t>
            </a:r>
            <a:r>
              <a:rPr lang="en-US" altLang="zh-TW" dirty="0"/>
              <a:t>:</a:t>
            </a:r>
            <a:r>
              <a:rPr lang="zh-TW" altLang="en-US" dirty="0"/>
              <a:t>集合條件判斷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092E2FB1-E2B6-4ADF-BAD9-049865E856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1376269"/>
            <a:ext cx="6668418" cy="5481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457892"/>
      </p:ext>
    </p:extLst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461AC43F-1150-41C0-9BB8-34B4DD93AA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62FDE4C6-10DC-44E0-8FF8-BD4801EB2612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D29E73A4-32E7-405E-B11C-D575BBD85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範例</a:t>
            </a:r>
            <a:r>
              <a:rPr lang="en-US" altLang="zh-TW" dirty="0"/>
              <a:t>:</a:t>
            </a:r>
            <a:r>
              <a:rPr lang="zh-TW" altLang="en-US" dirty="0"/>
              <a:t>全字母句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94856E23-F793-4C2D-901F-821EDE4C6F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0379" y="1403868"/>
            <a:ext cx="6011941" cy="5454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4955"/>
      </p:ext>
    </p:extLst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87374EFA-B13E-470B-8C51-67C96E5F98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864D6800-71A4-49D0-97BD-5FB63E01030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5FA97978-2134-4E9D-B2DF-AB5D20CEDA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範例</a:t>
            </a:r>
            <a:r>
              <a:rPr lang="en-US" altLang="zh-TW" dirty="0"/>
              <a:t>:</a:t>
            </a:r>
            <a:r>
              <a:rPr lang="zh-TW" altLang="en-US" dirty="0"/>
              <a:t>詞典合併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185A4C0-DBAF-4681-8F0E-A99A047489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575" y="1690687"/>
            <a:ext cx="8324850" cy="3476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303616"/>
      </p:ext>
    </p:extLst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5774E566-2A9A-44E3-8201-9E9927863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594C145-67A3-459D-AB94-EA182D1AE7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1052736"/>
            <a:ext cx="8228719" cy="4608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936178"/>
      </p:ext>
    </p:extLst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E3CF63CE-60F6-4B04-951E-0E8E003623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C94E74E7-1A62-48CC-B4D2-8AE86D12260F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3" name="標題 2">
            <a:extLst>
              <a:ext uri="{FF2B5EF4-FFF2-40B4-BE49-F238E27FC236}">
                <a16:creationId xmlns:a16="http://schemas.microsoft.com/office/drawing/2014/main" id="{4D8745F3-97DC-4506-A8C7-1086250FED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範例</a:t>
            </a:r>
            <a:r>
              <a:rPr lang="en-US" altLang="zh-TW" dirty="0"/>
              <a:t>:</a:t>
            </a:r>
            <a:r>
              <a:rPr lang="zh-TW" altLang="en-US" dirty="0"/>
              <a:t>詞典搜尋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E33C7F72-63D0-4C73-AAF8-6D7CF67F03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1485900"/>
            <a:ext cx="8343900" cy="537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547729"/>
      </p:ext>
    </p:extLst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使用單引號「</a:t>
            </a:r>
            <a:r>
              <a:rPr lang="en-US" altLang="zh-TW" dirty="0"/>
              <a:t>'</a:t>
            </a:r>
            <a:r>
              <a:rPr lang="zh-TW" altLang="en-US" dirty="0"/>
              <a:t>」與雙引號「</a:t>
            </a:r>
            <a:r>
              <a:rPr lang="en-US" altLang="zh-TW" dirty="0"/>
              <a:t>''</a:t>
            </a:r>
            <a:r>
              <a:rPr lang="zh-TW" altLang="en-US" dirty="0"/>
              <a:t>」所包夾的文字，在</a:t>
            </a:r>
            <a:r>
              <a:rPr lang="en-US" altLang="zh-TW" dirty="0"/>
              <a:t>Python </a:t>
            </a:r>
            <a:r>
              <a:rPr lang="zh-TW" altLang="en-US" dirty="0"/>
              <a:t>會被視為</a:t>
            </a:r>
            <a:r>
              <a:rPr lang="zh-TW" altLang="en-US" dirty="0">
                <a:solidFill>
                  <a:srgbClr val="FF0000"/>
                </a:solidFill>
              </a:rPr>
              <a:t>字串</a:t>
            </a:r>
            <a:endParaRPr lang="en-US" altLang="zh-TW" dirty="0">
              <a:solidFill>
                <a:srgbClr val="FF0000"/>
              </a:solidFill>
            </a:endParaRPr>
          </a:p>
          <a:p>
            <a:pPr lvl="1"/>
            <a:r>
              <a:rPr lang="zh-TW" altLang="en-US" dirty="0"/>
              <a:t>字串內文字可以儲存</a:t>
            </a:r>
            <a:r>
              <a:rPr lang="en-US" altLang="zh-TW" dirty="0"/>
              <a:t>Unicode </a:t>
            </a:r>
            <a:r>
              <a:rPr lang="zh-TW" altLang="en-US" dirty="0"/>
              <a:t>編碼的文字，支援中文</a:t>
            </a:r>
            <a:endParaRPr lang="en-US" altLang="zh-TW" dirty="0"/>
          </a:p>
          <a:p>
            <a:r>
              <a:rPr lang="zh-TW" altLang="en-US" dirty="0"/>
              <a:t>單引號內使用雙引號，可以正確顯示雙引號，雙引號內也可以使用單引號，也可以正確顯示單引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09E18DC-4908-43D4-8C47-033B2BD51319}" type="slidenum">
              <a:rPr lang="zh-TW" altLang="en-US" smtClean="0"/>
              <a:t>176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字串</a:t>
            </a:r>
          </a:p>
        </p:txBody>
      </p:sp>
    </p:spTree>
    <p:extLst>
      <p:ext uri="{BB962C8B-B14F-4D97-AF65-F5344CB8AC3E}">
        <p14:creationId xmlns:p14="http://schemas.microsoft.com/office/powerpoint/2010/main" val="1141859784"/>
      </p:ext>
    </p:extLst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字串運算子用於</a:t>
            </a:r>
            <a:r>
              <a:rPr lang="zh-TW" altLang="en-US" dirty="0">
                <a:solidFill>
                  <a:srgbClr val="FF0000"/>
                </a:solidFill>
              </a:rPr>
              <a:t>處理字串</a:t>
            </a:r>
            <a:r>
              <a:rPr lang="zh-TW" altLang="en-US" dirty="0"/>
              <a:t>，可以</a:t>
            </a:r>
            <a:endParaRPr lang="en-US" altLang="zh-TW" dirty="0"/>
          </a:p>
          <a:p>
            <a:pPr lvl="1"/>
            <a:r>
              <a:rPr lang="zh-TW" altLang="en-US" dirty="0"/>
              <a:t>串接字串</a:t>
            </a:r>
            <a:endParaRPr lang="en-US" altLang="zh-TW" dirty="0"/>
          </a:p>
          <a:p>
            <a:pPr lvl="1"/>
            <a:r>
              <a:rPr lang="zh-TW" altLang="en-US" dirty="0"/>
              <a:t>存取字串</a:t>
            </a:r>
            <a:endParaRPr lang="en-US" altLang="zh-TW" dirty="0"/>
          </a:p>
          <a:p>
            <a:pPr lvl="1"/>
            <a:r>
              <a:rPr lang="zh-TW" altLang="en-US" dirty="0"/>
              <a:t>複製字串</a:t>
            </a:r>
          </a:p>
          <a:p>
            <a:pPr lvl="1"/>
            <a:r>
              <a:rPr lang="zh-TW" altLang="en-US" dirty="0"/>
              <a:t>切割字串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09E18DC-4908-43D4-8C47-033B2BD51319}" type="slidenum">
              <a:rPr lang="zh-TW" altLang="en-US" smtClean="0"/>
              <a:t>177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字串運算子</a:t>
            </a:r>
          </a:p>
        </p:txBody>
      </p:sp>
    </p:spTree>
    <p:extLst>
      <p:ext uri="{BB962C8B-B14F-4D97-AF65-F5344CB8AC3E}">
        <p14:creationId xmlns:p14="http://schemas.microsoft.com/office/powerpoint/2010/main" val="3120169640"/>
      </p:ext>
    </p:extLst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1. </a:t>
            </a:r>
            <a:r>
              <a:rPr lang="zh-TW" altLang="en-US" dirty="0"/>
              <a:t>串接字串</a:t>
            </a:r>
            <a:endParaRPr lang="en-US" altLang="zh-TW" dirty="0"/>
          </a:p>
          <a:p>
            <a:pPr lvl="1"/>
            <a:r>
              <a:rPr lang="zh-TW" altLang="en-US" dirty="0"/>
              <a:t>使用</a:t>
            </a:r>
            <a:r>
              <a:rPr lang="zh-TW" altLang="en-US" dirty="0">
                <a:solidFill>
                  <a:srgbClr val="FF0000"/>
                </a:solidFill>
              </a:rPr>
              <a:t>「</a:t>
            </a:r>
            <a:r>
              <a:rPr lang="en-US" altLang="zh-TW" dirty="0">
                <a:solidFill>
                  <a:srgbClr val="FF0000"/>
                </a:solidFill>
              </a:rPr>
              <a:t>+</a:t>
            </a:r>
            <a:r>
              <a:rPr lang="zh-TW" altLang="en-US" dirty="0">
                <a:solidFill>
                  <a:srgbClr val="FF0000"/>
                </a:solidFill>
              </a:rPr>
              <a:t>」</a:t>
            </a:r>
            <a:r>
              <a:rPr lang="zh-TW" altLang="en-US" dirty="0"/>
              <a:t>串接字串，可以將兩個字串合併成一個字串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09E18DC-4908-43D4-8C47-033B2BD51319}" type="slidenum">
              <a:rPr lang="zh-TW" altLang="en-US" smtClean="0"/>
              <a:t>178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字串算運</a:t>
            </a:r>
          </a:p>
        </p:txBody>
      </p:sp>
      <p:pic>
        <p:nvPicPr>
          <p:cNvPr id="348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2564904"/>
            <a:ext cx="8015663" cy="17774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21637392"/>
      </p:ext>
    </p:extLst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2. </a:t>
            </a:r>
            <a:r>
              <a:rPr lang="zh-TW" altLang="en-US" dirty="0"/>
              <a:t>複製字串</a:t>
            </a:r>
          </a:p>
          <a:p>
            <a:pPr lvl="1"/>
            <a:r>
              <a:rPr lang="zh-TW" altLang="en-US" dirty="0"/>
              <a:t>使用</a:t>
            </a:r>
            <a:r>
              <a:rPr lang="zh-TW" altLang="en-US" dirty="0">
                <a:solidFill>
                  <a:srgbClr val="FF0000"/>
                </a:solidFill>
              </a:rPr>
              <a:t>「*」</a:t>
            </a:r>
            <a:r>
              <a:rPr lang="zh-TW" altLang="en-US" dirty="0"/>
              <a:t>複製字串，執行「字串 * </a:t>
            </a:r>
            <a:r>
              <a:rPr lang="en-US" altLang="zh-TW" dirty="0"/>
              <a:t>2</a:t>
            </a:r>
            <a:r>
              <a:rPr lang="zh-TW" altLang="en-US" dirty="0"/>
              <a:t>」會複製字串一份串接原來字串的後面，執行「字串 * </a:t>
            </a:r>
            <a:r>
              <a:rPr lang="en-US" altLang="zh-TW" dirty="0"/>
              <a:t>3</a:t>
            </a:r>
            <a:r>
              <a:rPr lang="zh-TW" altLang="en-US" dirty="0"/>
              <a:t>」會複製字串兩份串接原來字串的後面，依此類推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09E18DC-4908-43D4-8C47-033B2BD51319}" type="slidenum">
              <a:rPr lang="zh-TW" altLang="en-US" smtClean="0"/>
              <a:t>179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字串算運</a:t>
            </a:r>
          </a:p>
        </p:txBody>
      </p:sp>
      <p:pic>
        <p:nvPicPr>
          <p:cNvPr id="358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3501008"/>
            <a:ext cx="8197543" cy="15121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867616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Python </a:t>
            </a:r>
            <a:r>
              <a:rPr lang="zh-TW" altLang="en-US" dirty="0"/>
              <a:t>整數的數值範圍沒有限制，可以表示任意大的數字，只要能夠計算出來</a:t>
            </a:r>
          </a:p>
          <a:p>
            <a:pPr lvl="1"/>
            <a:r>
              <a:rPr lang="zh-TW" altLang="en-US" dirty="0"/>
              <a:t>例如：「</a:t>
            </a:r>
            <a:r>
              <a:rPr lang="en-US" altLang="zh-TW" dirty="0"/>
              <a:t>googol=10**100</a:t>
            </a:r>
            <a:r>
              <a:rPr lang="zh-TW" altLang="en-US" dirty="0"/>
              <a:t>」，「</a:t>
            </a:r>
            <a:r>
              <a:rPr lang="en-US" altLang="zh-TW" dirty="0"/>
              <a:t>10**100</a:t>
            </a:r>
            <a:r>
              <a:rPr lang="zh-TW" altLang="en-US" dirty="0"/>
              <a:t>」表示</a:t>
            </a:r>
            <a:r>
              <a:rPr lang="en-US" altLang="zh-TW" dirty="0"/>
              <a:t>10 </a:t>
            </a:r>
            <a:r>
              <a:rPr lang="zh-TW" altLang="en-US" dirty="0"/>
              <a:t>的</a:t>
            </a:r>
            <a:r>
              <a:rPr lang="en-US" altLang="zh-TW" dirty="0"/>
              <a:t>100 </a:t>
            </a:r>
            <a:r>
              <a:rPr lang="zh-TW" altLang="en-US" dirty="0"/>
              <a:t>次方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09E18DC-4908-43D4-8C47-033B2BD51319}" type="slidenum">
              <a:rPr lang="zh-TW" altLang="en-US" smtClean="0"/>
              <a:t>18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整數</a:t>
            </a:r>
          </a:p>
        </p:txBody>
      </p:sp>
    </p:spTree>
    <p:extLst>
      <p:ext uri="{BB962C8B-B14F-4D97-AF65-F5344CB8AC3E}">
        <p14:creationId xmlns:p14="http://schemas.microsoft.com/office/powerpoint/2010/main" val="2256281902"/>
      </p:ext>
    </p:extLst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3. </a:t>
            </a:r>
            <a:r>
              <a:rPr lang="zh-TW" altLang="en-US" dirty="0"/>
              <a:t>取出字串元素</a:t>
            </a:r>
          </a:p>
          <a:p>
            <a:pPr lvl="1"/>
            <a:r>
              <a:rPr lang="zh-TW" altLang="en-US" dirty="0"/>
              <a:t>使用</a:t>
            </a:r>
            <a:r>
              <a:rPr lang="zh-TW" altLang="en-US" dirty="0">
                <a:solidFill>
                  <a:srgbClr val="FF0000"/>
                </a:solidFill>
              </a:rPr>
              <a:t>「</a:t>
            </a:r>
            <a:r>
              <a:rPr lang="en-US" altLang="zh-TW" dirty="0">
                <a:solidFill>
                  <a:srgbClr val="FF0000"/>
                </a:solidFill>
              </a:rPr>
              <a:t>[]</a:t>
            </a:r>
            <a:r>
              <a:rPr lang="zh-TW" altLang="en-US" dirty="0">
                <a:solidFill>
                  <a:srgbClr val="FF0000"/>
                </a:solidFill>
              </a:rPr>
              <a:t>」</a:t>
            </a:r>
            <a:r>
              <a:rPr lang="zh-TW" altLang="en-US" dirty="0"/>
              <a:t>取出字串元素，</a:t>
            </a:r>
            <a:r>
              <a:rPr lang="en-US" altLang="zh-TW" dirty="0"/>
              <a:t>s[0] </a:t>
            </a:r>
            <a:r>
              <a:rPr lang="zh-TW" altLang="en-US" dirty="0"/>
              <a:t>取出字串</a:t>
            </a:r>
            <a:r>
              <a:rPr lang="en-US" altLang="zh-TW" dirty="0"/>
              <a:t>s </a:t>
            </a:r>
            <a:r>
              <a:rPr lang="zh-TW" altLang="en-US" dirty="0"/>
              <a:t>的第</a:t>
            </a:r>
            <a:r>
              <a:rPr lang="en-US" altLang="zh-TW" dirty="0"/>
              <a:t>1 </a:t>
            </a:r>
            <a:r>
              <a:rPr lang="zh-TW" altLang="en-US" dirty="0"/>
              <a:t>個元素，</a:t>
            </a:r>
            <a:r>
              <a:rPr lang="en-US" altLang="zh-TW" dirty="0"/>
              <a:t>s[1] </a:t>
            </a:r>
            <a:r>
              <a:rPr lang="zh-TW" altLang="en-US" dirty="0"/>
              <a:t>取出字串</a:t>
            </a:r>
            <a:r>
              <a:rPr lang="en-US" altLang="zh-TW" dirty="0"/>
              <a:t>s </a:t>
            </a:r>
            <a:r>
              <a:rPr lang="zh-TW" altLang="en-US" dirty="0"/>
              <a:t>的第</a:t>
            </a:r>
            <a:r>
              <a:rPr lang="en-US" altLang="zh-TW" dirty="0"/>
              <a:t>2</a:t>
            </a:r>
            <a:r>
              <a:rPr lang="zh-TW" altLang="en-US" dirty="0"/>
              <a:t>個元素，</a:t>
            </a:r>
            <a:r>
              <a:rPr lang="en-US" altLang="zh-TW" dirty="0"/>
              <a:t>s[-1] </a:t>
            </a:r>
            <a:r>
              <a:rPr lang="zh-TW" altLang="en-US" dirty="0"/>
              <a:t>取出字串</a:t>
            </a:r>
            <a:r>
              <a:rPr lang="en-US" altLang="zh-TW" dirty="0"/>
              <a:t>s </a:t>
            </a:r>
            <a:r>
              <a:rPr lang="zh-TW" altLang="en-US" dirty="0"/>
              <a:t>的最後</a:t>
            </a:r>
            <a:r>
              <a:rPr lang="en-US" altLang="zh-TW" dirty="0"/>
              <a:t>1 </a:t>
            </a:r>
            <a:r>
              <a:rPr lang="zh-TW" altLang="en-US" dirty="0"/>
              <a:t>個元素，</a:t>
            </a:r>
            <a:r>
              <a:rPr lang="en-US" altLang="zh-TW" dirty="0"/>
              <a:t>s[-2] </a:t>
            </a:r>
            <a:r>
              <a:rPr lang="zh-TW" altLang="en-US" dirty="0"/>
              <a:t>取出字串</a:t>
            </a:r>
            <a:r>
              <a:rPr lang="en-US" altLang="zh-TW" dirty="0"/>
              <a:t>s </a:t>
            </a:r>
            <a:r>
              <a:rPr lang="zh-TW" altLang="en-US" dirty="0"/>
              <a:t>的右邊數過來第</a:t>
            </a:r>
            <a:r>
              <a:rPr lang="en-US" altLang="zh-TW" dirty="0"/>
              <a:t>2 </a:t>
            </a:r>
            <a:r>
              <a:rPr lang="zh-TW" altLang="en-US" dirty="0"/>
              <a:t>個元素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09E18DC-4908-43D4-8C47-033B2BD51319}" type="slidenum">
              <a:rPr lang="zh-TW" altLang="en-US" smtClean="0"/>
              <a:t>180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字串算運</a:t>
            </a:r>
          </a:p>
        </p:txBody>
      </p:sp>
      <p:pic>
        <p:nvPicPr>
          <p:cNvPr id="3686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862"/>
          <a:stretch/>
        </p:blipFill>
        <p:spPr bwMode="auto">
          <a:xfrm>
            <a:off x="539552" y="3501008"/>
            <a:ext cx="8064545" cy="2276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95392650"/>
      </p:ext>
    </p:extLst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字串</a:t>
            </a:r>
            <a:r>
              <a:rPr lang="en-US" altLang="zh-TW" dirty="0"/>
              <a:t>.split( </a:t>
            </a:r>
            <a:r>
              <a:rPr lang="zh-TW" altLang="en-US" dirty="0"/>
              <a:t>切割字元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09E18DC-4908-43D4-8C47-033B2BD51319}" type="slidenum">
              <a:rPr lang="zh-TW" altLang="en-US" smtClean="0"/>
              <a:t>181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字串的內建函式</a:t>
            </a:r>
          </a:p>
        </p:txBody>
      </p:sp>
      <p:pic>
        <p:nvPicPr>
          <p:cNvPr id="3993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512"/>
          <a:stretch/>
        </p:blipFill>
        <p:spPr bwMode="auto">
          <a:xfrm>
            <a:off x="827584" y="2780928"/>
            <a:ext cx="7403510" cy="2200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56648450"/>
      </p:ext>
    </p:extLst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連結字串</a:t>
            </a:r>
            <a:r>
              <a:rPr lang="en-US" altLang="zh-TW" dirty="0"/>
              <a:t>.join( </a:t>
            </a:r>
            <a:r>
              <a:rPr lang="zh-TW" altLang="en-US" dirty="0"/>
              <a:t>要串接的串列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09E18DC-4908-43D4-8C47-033B2BD51319}" type="slidenum">
              <a:rPr lang="zh-TW" altLang="en-US" smtClean="0"/>
              <a:t>182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字串的內建函式</a:t>
            </a:r>
            <a:endParaRPr lang="en-US" altLang="zh-TW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819"/>
          <a:stretch/>
        </p:blipFill>
        <p:spPr bwMode="auto">
          <a:xfrm>
            <a:off x="827584" y="2204864"/>
            <a:ext cx="7152456" cy="2660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95742845"/>
      </p:ext>
    </p:extLst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字串</a:t>
            </a:r>
            <a:r>
              <a:rPr lang="en-US" altLang="zh-TW" dirty="0"/>
              <a:t>.replace( </a:t>
            </a:r>
            <a:r>
              <a:rPr lang="zh-TW" altLang="en-US" dirty="0"/>
              <a:t>原始字串</a:t>
            </a:r>
            <a:r>
              <a:rPr lang="en-US" altLang="zh-TW" dirty="0"/>
              <a:t>, </a:t>
            </a:r>
            <a:r>
              <a:rPr lang="zh-TW" altLang="en-US" dirty="0"/>
              <a:t>取代字串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09E18DC-4908-43D4-8C47-033B2BD51319}" type="slidenum">
              <a:rPr lang="zh-TW" altLang="en-US" smtClean="0"/>
              <a:t>183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字串的內建函式</a:t>
            </a:r>
            <a:endParaRPr lang="en-US" altLang="zh-TW" dirty="0"/>
          </a:p>
        </p:txBody>
      </p:sp>
      <p:pic>
        <p:nvPicPr>
          <p:cNvPr id="4198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561"/>
          <a:stretch/>
        </p:blipFill>
        <p:spPr bwMode="auto">
          <a:xfrm>
            <a:off x="683568" y="2276872"/>
            <a:ext cx="7834176" cy="2628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30533113"/>
      </p:ext>
    </p:extLst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字串</a:t>
            </a:r>
            <a:r>
              <a:rPr lang="en-US" altLang="zh-TW" dirty="0"/>
              <a:t>.find( </a:t>
            </a:r>
            <a:r>
              <a:rPr lang="zh-TW" altLang="en-US" dirty="0"/>
              <a:t>要找的字串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09E18DC-4908-43D4-8C47-033B2BD51319}" type="slidenum">
              <a:rPr lang="zh-TW" altLang="en-US" smtClean="0"/>
              <a:t>184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字串的內建函式</a:t>
            </a:r>
            <a:endParaRPr lang="en-US" altLang="zh-TW" dirty="0"/>
          </a:p>
        </p:txBody>
      </p:sp>
      <p:pic>
        <p:nvPicPr>
          <p:cNvPr id="4301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005"/>
          <a:stretch/>
        </p:blipFill>
        <p:spPr bwMode="auto">
          <a:xfrm>
            <a:off x="683568" y="2276872"/>
            <a:ext cx="8060599" cy="228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05875231"/>
      </p:ext>
    </p:extLst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字串</a:t>
            </a:r>
            <a:r>
              <a:rPr lang="en-US" altLang="zh-TW" dirty="0"/>
              <a:t>.</a:t>
            </a:r>
            <a:r>
              <a:rPr lang="en-US" altLang="zh-TW" dirty="0" err="1"/>
              <a:t>rfind</a:t>
            </a:r>
            <a:r>
              <a:rPr lang="en-US" altLang="zh-TW" dirty="0"/>
              <a:t>( </a:t>
            </a:r>
            <a:r>
              <a:rPr lang="zh-TW" altLang="en-US" dirty="0"/>
              <a:t>要找的字串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09E18DC-4908-43D4-8C47-033B2BD51319}" type="slidenum">
              <a:rPr lang="zh-TW" altLang="en-US" smtClean="0"/>
              <a:t>185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字串的內建函式</a:t>
            </a:r>
            <a:endParaRPr lang="en-US" altLang="zh-TW" dirty="0"/>
          </a:p>
        </p:txBody>
      </p:sp>
      <p:grpSp>
        <p:nvGrpSpPr>
          <p:cNvPr id="5" name="群組 4"/>
          <p:cNvGrpSpPr/>
          <p:nvPr/>
        </p:nvGrpSpPr>
        <p:grpSpPr>
          <a:xfrm>
            <a:off x="395536" y="2564904"/>
            <a:ext cx="8384802" cy="2088232"/>
            <a:chOff x="147638" y="2276872"/>
            <a:chExt cx="8848725" cy="2304256"/>
          </a:xfrm>
        </p:grpSpPr>
        <p:pic>
          <p:nvPicPr>
            <p:cNvPr id="44034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7638" y="2276872"/>
              <a:ext cx="8848725" cy="1238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4035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7638" y="3676253"/>
              <a:ext cx="8848725" cy="9048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957135909"/>
      </p:ext>
    </p:extLst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字串</a:t>
            </a:r>
            <a:r>
              <a:rPr lang="en-US" altLang="zh-TW" dirty="0"/>
              <a:t>.count( </a:t>
            </a:r>
            <a:r>
              <a:rPr lang="zh-TW" altLang="en-US" dirty="0"/>
              <a:t>要找的字串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09E18DC-4908-43D4-8C47-033B2BD51319}" type="slidenum">
              <a:rPr lang="zh-TW" altLang="en-US" smtClean="0"/>
              <a:t>186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字串的內建函式</a:t>
            </a:r>
          </a:p>
        </p:txBody>
      </p:sp>
      <p:pic>
        <p:nvPicPr>
          <p:cNvPr id="4710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052"/>
          <a:stretch/>
        </p:blipFill>
        <p:spPr bwMode="auto">
          <a:xfrm>
            <a:off x="683568" y="2348880"/>
            <a:ext cx="7790634" cy="2276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67524836"/>
      </p:ext>
    </p:extLst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英文</a:t>
            </a:r>
            <a:r>
              <a:rPr lang="en-US" altLang="zh-TW" dirty="0"/>
              <a:t>.capitalize()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09E18DC-4908-43D4-8C47-033B2BD51319}" type="slidenum">
              <a:rPr lang="zh-TW" altLang="en-US" smtClean="0"/>
              <a:t>187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字串的內建函式</a:t>
            </a:r>
          </a:p>
        </p:txBody>
      </p:sp>
      <p:grpSp>
        <p:nvGrpSpPr>
          <p:cNvPr id="5" name="群組 4"/>
          <p:cNvGrpSpPr/>
          <p:nvPr/>
        </p:nvGrpSpPr>
        <p:grpSpPr>
          <a:xfrm>
            <a:off x="611560" y="2492896"/>
            <a:ext cx="7890271" cy="2246362"/>
            <a:chOff x="138113" y="2694806"/>
            <a:chExt cx="8867775" cy="2246362"/>
          </a:xfrm>
        </p:grpSpPr>
        <p:pic>
          <p:nvPicPr>
            <p:cNvPr id="51202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8113" y="2694806"/>
              <a:ext cx="8867775" cy="1238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51203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2875" y="4045818"/>
              <a:ext cx="8858250" cy="8953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151479434"/>
      </p:ext>
    </p:extLst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英文</a:t>
            </a:r>
            <a:r>
              <a:rPr lang="en-US" altLang="zh-TW" dirty="0"/>
              <a:t>.title()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09E18DC-4908-43D4-8C47-033B2BD51319}" type="slidenum">
              <a:rPr lang="zh-TW" altLang="en-US" smtClean="0"/>
              <a:t>188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字串的內建函式</a:t>
            </a:r>
          </a:p>
        </p:txBody>
      </p:sp>
      <p:pic>
        <p:nvPicPr>
          <p:cNvPr id="522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577"/>
          <a:stretch/>
        </p:blipFill>
        <p:spPr bwMode="auto">
          <a:xfrm>
            <a:off x="611560" y="2204864"/>
            <a:ext cx="7921262" cy="2314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16413194"/>
      </p:ext>
    </p:extLst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英文</a:t>
            </a:r>
            <a:r>
              <a:rPr lang="en-US" altLang="zh-TW" dirty="0"/>
              <a:t>.upper()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09E18DC-4908-43D4-8C47-033B2BD51319}" type="slidenum">
              <a:rPr lang="zh-TW" altLang="en-US" smtClean="0"/>
              <a:t>189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字串的內建函式</a:t>
            </a:r>
          </a:p>
        </p:txBody>
      </p:sp>
      <p:pic>
        <p:nvPicPr>
          <p:cNvPr id="542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584"/>
          <a:stretch/>
        </p:blipFill>
        <p:spPr bwMode="auto">
          <a:xfrm>
            <a:off x="683568" y="2276872"/>
            <a:ext cx="7751853" cy="2352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367294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69"/>
          <a:stretch/>
        </p:blipFill>
        <p:spPr bwMode="auto">
          <a:xfrm>
            <a:off x="457200" y="2105526"/>
            <a:ext cx="8229600" cy="36712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09E18DC-4908-43D4-8C47-033B2BD51319}" type="slidenum">
              <a:rPr lang="zh-TW" altLang="en-US" smtClean="0"/>
              <a:t>19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整數</a:t>
            </a:r>
          </a:p>
        </p:txBody>
      </p:sp>
    </p:spTree>
    <p:extLst>
      <p:ext uri="{BB962C8B-B14F-4D97-AF65-F5344CB8AC3E}">
        <p14:creationId xmlns:p14="http://schemas.microsoft.com/office/powerpoint/2010/main" val="165969308"/>
      </p:ext>
    </p:extLst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英文</a:t>
            </a:r>
            <a:r>
              <a:rPr lang="en-US" altLang="zh-TW" dirty="0"/>
              <a:t>.lower()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09E18DC-4908-43D4-8C47-033B2BD51319}" type="slidenum">
              <a:rPr lang="zh-TW" altLang="en-US" smtClean="0"/>
              <a:t>190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字串的內建函式</a:t>
            </a:r>
          </a:p>
        </p:txBody>
      </p:sp>
      <p:pic>
        <p:nvPicPr>
          <p:cNvPr id="552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387"/>
          <a:stretch/>
        </p:blipFill>
        <p:spPr bwMode="auto">
          <a:xfrm>
            <a:off x="611560" y="2204864"/>
            <a:ext cx="8043999" cy="2276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85711687"/>
      </p:ext>
    </p:extLst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字串</a:t>
            </a:r>
            <a:r>
              <a:rPr lang="en-US" altLang="zh-TW" dirty="0"/>
              <a:t>.strip(chars)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09E18DC-4908-43D4-8C47-033B2BD51319}" type="slidenum">
              <a:rPr lang="zh-TW" altLang="en-US" smtClean="0"/>
              <a:t>191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字串的內建函式</a:t>
            </a:r>
          </a:p>
        </p:txBody>
      </p:sp>
      <p:pic>
        <p:nvPicPr>
          <p:cNvPr id="5734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799"/>
          <a:stretch/>
        </p:blipFill>
        <p:spPr bwMode="auto">
          <a:xfrm>
            <a:off x="539552" y="2204864"/>
            <a:ext cx="8050393" cy="2886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88668187"/>
      </p:ext>
    </p:extLst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表格 5">
            <a:extLst>
              <a:ext uri="{FF2B5EF4-FFF2-40B4-BE49-F238E27FC236}">
                <a16:creationId xmlns:a16="http://schemas.microsoft.com/office/drawing/2014/main" id="{0501F66A-B5A7-47C4-8D68-18928E16782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56899392"/>
              </p:ext>
            </p:extLst>
          </p:nvPr>
        </p:nvGraphicFramePr>
        <p:xfrm>
          <a:off x="457200" y="1524000"/>
          <a:ext cx="8229600" cy="365760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882552">
                  <a:extLst>
                    <a:ext uri="{9D8B030D-6E8A-4147-A177-3AD203B41FA5}">
                      <a16:colId xmlns:a16="http://schemas.microsoft.com/office/drawing/2014/main" val="2000402843"/>
                    </a:ext>
                  </a:extLst>
                </a:gridCol>
                <a:gridCol w="6347048">
                  <a:extLst>
                    <a:ext uri="{9D8B030D-6E8A-4147-A177-3AD203B41FA5}">
                      <a16:colId xmlns:a16="http://schemas.microsoft.com/office/drawing/2014/main" val="6775516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 dirty="0"/>
                        <a:t>方法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 dirty="0"/>
                        <a:t>說明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27929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sz="2400" dirty="0" err="1"/>
                        <a:t>isalnum</a:t>
                      </a:r>
                      <a:r>
                        <a:rPr lang="en-US" altLang="zh-TW" sz="2400" dirty="0"/>
                        <a:t>()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sz="2400" dirty="0"/>
                        <a:t>若字串的字元是字母和數字組成</a:t>
                      </a:r>
                      <a:r>
                        <a:rPr lang="en-US" altLang="zh-TW" sz="2400" dirty="0"/>
                        <a:t>,</a:t>
                      </a:r>
                      <a:r>
                        <a:rPr lang="zh-TW" altLang="en-US" sz="2400" dirty="0"/>
                        <a:t>則傳回</a:t>
                      </a:r>
                      <a:r>
                        <a:rPr lang="en-US" altLang="zh-TW" sz="2400" dirty="0"/>
                        <a:t>True</a:t>
                      </a:r>
                      <a:endParaRPr lang="zh-TW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20313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sz="2400" dirty="0" err="1"/>
                        <a:t>isalpha</a:t>
                      </a:r>
                      <a:r>
                        <a:rPr lang="en-US" altLang="zh-TW" sz="2400" dirty="0"/>
                        <a:t>()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dirty="0"/>
                        <a:t>若字串的字元是字母組成</a:t>
                      </a:r>
                      <a:r>
                        <a:rPr lang="en-US" altLang="zh-TW" sz="2400" dirty="0"/>
                        <a:t>,</a:t>
                      </a:r>
                      <a:r>
                        <a:rPr lang="zh-TW" altLang="en-US" sz="2400" dirty="0"/>
                        <a:t>則傳回</a:t>
                      </a:r>
                      <a:r>
                        <a:rPr lang="en-US" altLang="zh-TW" sz="2400" dirty="0"/>
                        <a:t>True</a:t>
                      </a:r>
                      <a:endParaRPr lang="zh-TW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34811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sz="2400" dirty="0" err="1"/>
                        <a:t>isdigit</a:t>
                      </a:r>
                      <a:r>
                        <a:rPr lang="en-US" altLang="zh-TW" sz="2400" dirty="0"/>
                        <a:t>()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dirty="0"/>
                        <a:t>若字串的字元是數字組成</a:t>
                      </a:r>
                      <a:r>
                        <a:rPr lang="en-US" altLang="zh-TW" sz="2400" dirty="0"/>
                        <a:t>,</a:t>
                      </a:r>
                      <a:r>
                        <a:rPr lang="zh-TW" altLang="en-US" sz="2400" dirty="0"/>
                        <a:t>則傳回</a:t>
                      </a:r>
                      <a:r>
                        <a:rPr lang="en-US" altLang="zh-TW" sz="2400" dirty="0"/>
                        <a:t>True</a:t>
                      </a:r>
                      <a:endParaRPr lang="zh-TW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96265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sz="2400" dirty="0" err="1"/>
                        <a:t>isidentifier</a:t>
                      </a:r>
                      <a:r>
                        <a:rPr lang="en-US" altLang="zh-TW" sz="2400" dirty="0"/>
                        <a:t>()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dirty="0"/>
                        <a:t>若字串的字元符合識別字的名稱</a:t>
                      </a:r>
                      <a:r>
                        <a:rPr lang="en-US" altLang="zh-TW" sz="2400" dirty="0"/>
                        <a:t>,</a:t>
                      </a:r>
                      <a:r>
                        <a:rPr lang="zh-TW" altLang="en-US" sz="2400" dirty="0"/>
                        <a:t>則傳回</a:t>
                      </a:r>
                      <a:r>
                        <a:rPr lang="en-US" altLang="zh-TW" sz="2400" dirty="0"/>
                        <a:t>True</a:t>
                      </a:r>
                      <a:endParaRPr lang="zh-TW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20365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sz="2400" dirty="0" err="1"/>
                        <a:t>islower</a:t>
                      </a:r>
                      <a:r>
                        <a:rPr lang="en-US" altLang="zh-TW" sz="2400" dirty="0"/>
                        <a:t>()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dirty="0"/>
                        <a:t>若字串的字元是小寫字母組成</a:t>
                      </a:r>
                      <a:r>
                        <a:rPr lang="en-US" altLang="zh-TW" sz="2400" dirty="0"/>
                        <a:t>,</a:t>
                      </a:r>
                      <a:r>
                        <a:rPr lang="zh-TW" altLang="en-US" sz="2400" dirty="0"/>
                        <a:t>則傳回</a:t>
                      </a:r>
                      <a:r>
                        <a:rPr lang="en-US" altLang="zh-TW" sz="2400" dirty="0"/>
                        <a:t>True</a:t>
                      </a:r>
                      <a:endParaRPr lang="zh-TW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26254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sz="2400" dirty="0" err="1"/>
                        <a:t>isupper</a:t>
                      </a:r>
                      <a:r>
                        <a:rPr lang="en-US" altLang="zh-TW" sz="2400" dirty="0"/>
                        <a:t>()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dirty="0"/>
                        <a:t>若字串的字元是大寫字母組成</a:t>
                      </a:r>
                      <a:r>
                        <a:rPr lang="en-US" altLang="zh-TW" sz="2400" dirty="0"/>
                        <a:t>,</a:t>
                      </a:r>
                      <a:r>
                        <a:rPr lang="zh-TW" altLang="en-US" sz="2400" dirty="0"/>
                        <a:t>則傳回</a:t>
                      </a:r>
                      <a:r>
                        <a:rPr lang="en-US" altLang="zh-TW" sz="2400" dirty="0"/>
                        <a:t>True</a:t>
                      </a:r>
                      <a:endParaRPr lang="zh-TW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75040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sz="2400" dirty="0" err="1"/>
                        <a:t>isspace</a:t>
                      </a:r>
                      <a:r>
                        <a:rPr lang="en-US" altLang="zh-TW" sz="2400" dirty="0"/>
                        <a:t>()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dirty="0"/>
                        <a:t>若字串的字元是空格組成</a:t>
                      </a:r>
                      <a:r>
                        <a:rPr lang="en-US" altLang="zh-TW" sz="2400" dirty="0"/>
                        <a:t>,</a:t>
                      </a:r>
                      <a:r>
                        <a:rPr lang="zh-TW" altLang="en-US" sz="2400" dirty="0"/>
                        <a:t>則傳回</a:t>
                      </a:r>
                      <a:r>
                        <a:rPr lang="en-US" altLang="zh-TW" sz="2400" dirty="0"/>
                        <a:t>True</a:t>
                      </a:r>
                      <a:endParaRPr lang="zh-TW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8344880"/>
                  </a:ext>
                </a:extLst>
              </a:tr>
            </a:tbl>
          </a:graphicData>
        </a:graphic>
      </p:graphicFrame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8DD0819C-B5CA-4377-93B2-99C18064F6A9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75680982-B039-4411-B69A-96764D2429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字串測試</a:t>
            </a:r>
          </a:p>
        </p:txBody>
      </p:sp>
    </p:spTree>
    <p:extLst>
      <p:ext uri="{BB962C8B-B14F-4D97-AF65-F5344CB8AC3E}">
        <p14:creationId xmlns:p14="http://schemas.microsoft.com/office/powerpoint/2010/main" val="3564426092"/>
      </p:ext>
    </p:extLst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17B0D5E4-22B7-4BE0-A133-CB5D65FC98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ACE1A4D0-F180-434C-B20F-35AB7BD63B7A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3E706A1D-AB5D-4215-AC80-9CCF9FD12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範例</a:t>
            </a:r>
            <a:r>
              <a:rPr lang="en-US" altLang="zh-TW" dirty="0"/>
              <a:t>:</a:t>
            </a:r>
            <a:r>
              <a:rPr lang="zh-TW" altLang="en-US" dirty="0"/>
              <a:t>字元對應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B84D481B-FD7B-4BDB-839B-1256335FB0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1412776"/>
            <a:ext cx="7575625" cy="5301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614395"/>
      </p:ext>
    </p:extLst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55D64219-3340-48B3-A8CA-77F8A908A9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27E40071-7A63-4663-A2C8-063717ECF032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B3C2AFD0-6092-4135-A18B-36668A2EE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範例</a:t>
            </a:r>
            <a:r>
              <a:rPr lang="en-US" altLang="zh-TW" dirty="0"/>
              <a:t>:</a:t>
            </a:r>
            <a:r>
              <a:rPr lang="zh-TW" altLang="en-US" dirty="0"/>
              <a:t>大寫轉換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B358364D-3FEB-4D6E-8E65-4E2DE2E9C2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1484784"/>
            <a:ext cx="8372475" cy="471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66016"/>
      </p:ext>
    </p:extLst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A0E4BB91-6F50-4E27-A1AA-99E67C0337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7CA38CA6-E761-4363-846D-FA76CDFCEF59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FE67A7D5-C27A-407D-92B6-23D2379EE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範例</a:t>
            </a:r>
            <a:r>
              <a:rPr lang="en-US" altLang="zh-TW" dirty="0"/>
              <a:t>:</a:t>
            </a:r>
            <a:r>
              <a:rPr lang="zh-TW" altLang="en-US" dirty="0"/>
              <a:t>字元次數計算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E2908273-AB9B-44A4-8333-637856BF42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1628800"/>
            <a:ext cx="8324850" cy="4743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019494"/>
      </p:ext>
    </p:extLst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8CD0FAD3-AEE2-4D86-964A-513DD1206C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5576" y="1628800"/>
            <a:ext cx="7272808" cy="5183016"/>
          </a:xfrm>
          <a:prstGeom prst="rect">
            <a:avLst/>
          </a:prstGeom>
        </p:spPr>
      </p:pic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4967620D-01A5-4EB1-89F7-4BCC98E555A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EA3C9A6D-024F-4722-B461-840B4900E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範例</a:t>
            </a:r>
            <a:r>
              <a:rPr lang="en-US" altLang="zh-TW" dirty="0"/>
              <a:t>:</a:t>
            </a:r>
            <a:r>
              <a:rPr lang="zh-TW" altLang="en-US" dirty="0"/>
              <a:t>社會安全碼</a:t>
            </a:r>
          </a:p>
        </p:txBody>
      </p:sp>
    </p:spTree>
    <p:extLst>
      <p:ext uri="{BB962C8B-B14F-4D97-AF65-F5344CB8AC3E}">
        <p14:creationId xmlns:p14="http://schemas.microsoft.com/office/powerpoint/2010/main" val="2354804690"/>
      </p:ext>
    </p:extLst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2552717D-AF0B-4697-AB0A-8B73509C92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BF59D63F-28C5-48EE-B5B7-6764500ECAB5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5558C306-C715-4262-ACE9-C12258169F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範例</a:t>
            </a:r>
            <a:r>
              <a:rPr lang="en-US" altLang="zh-TW" dirty="0"/>
              <a:t>:</a:t>
            </a:r>
            <a:r>
              <a:rPr lang="zh-TW" altLang="en-US" dirty="0"/>
              <a:t>最大值與最小值之差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9F14DDAE-BCC4-4437-8D52-CAC4438159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00" y="1556792"/>
            <a:ext cx="6951687" cy="4994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133809"/>
      </p:ext>
    </p:extLst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副標題 5">
            <a:extLst>
              <a:ext uri="{FF2B5EF4-FFF2-40B4-BE49-F238E27FC236}">
                <a16:creationId xmlns:a16="http://schemas.microsoft.com/office/drawing/2014/main" id="{A8F5521A-4D13-4C0A-8080-CE9AB24AE55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標題 4">
            <a:extLst>
              <a:ext uri="{FF2B5EF4-FFF2-40B4-BE49-F238E27FC236}">
                <a16:creationId xmlns:a16="http://schemas.microsoft.com/office/drawing/2014/main" id="{297D3B9B-D980-497D-A4D5-FF34674DBEE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/>
              <a:t>檔案與異常處理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2199A6B8-AE62-4FB2-B0D3-B4DC3267B89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867171687"/>
      </p:ext>
    </p:extLst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主題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>
                <a:solidFill>
                  <a:schemeClr val="accent2"/>
                </a:solidFill>
              </a:rPr>
              <a:t>開啟檔案</a:t>
            </a:r>
            <a:endParaRPr lang="en-US" altLang="zh-TW" dirty="0">
              <a:solidFill>
                <a:schemeClr val="accent2"/>
              </a:solidFill>
            </a:endParaRPr>
          </a:p>
          <a:p>
            <a:r>
              <a:rPr lang="zh-TW" altLang="en-US" dirty="0"/>
              <a:t>檔案操作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A0B59302-35AD-44E9-AC3C-8D1DAE3511F1}" type="slidenum">
              <a:rPr lang="zh-TW" altLang="en-US" smtClean="0"/>
              <a:pPr/>
              <a:t>199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032114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4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zh-TW" dirty="0"/>
              <a:t>Python</a:t>
            </a:r>
            <a:r>
              <a:rPr lang="zh-TW" altLang="en-US" dirty="0"/>
              <a:t>簡介</a:t>
            </a:r>
            <a:endParaRPr lang="en-US" altLang="zh-TW" dirty="0"/>
          </a:p>
          <a:p>
            <a:pPr eaLnBrk="1" hangingPunct="1"/>
            <a:r>
              <a:rPr lang="zh-TW" altLang="en-US" dirty="0"/>
              <a:t>變數、資料型別與運算子</a:t>
            </a:r>
            <a:endParaRPr lang="en-US" altLang="zh-TW" dirty="0"/>
          </a:p>
          <a:p>
            <a:pPr eaLnBrk="1" hangingPunct="1"/>
            <a:r>
              <a:rPr lang="zh-TW" altLang="en-US" dirty="0"/>
              <a:t>選擇結構</a:t>
            </a:r>
            <a:endParaRPr lang="en-US" altLang="zh-TW" dirty="0"/>
          </a:p>
          <a:p>
            <a:pPr eaLnBrk="1" hangingPunct="1"/>
            <a:r>
              <a:rPr lang="zh-TW" altLang="en-US" dirty="0"/>
              <a:t>迴圈結構</a:t>
            </a:r>
            <a:endParaRPr lang="en-US" altLang="zh-TW" dirty="0"/>
          </a:p>
          <a:p>
            <a:pPr eaLnBrk="1" hangingPunct="1"/>
            <a:r>
              <a:rPr lang="zh-TW" altLang="en-US" dirty="0"/>
              <a:t>函式與遞迴</a:t>
            </a:r>
            <a:endParaRPr lang="en-US" altLang="zh-TW" dirty="0"/>
          </a:p>
          <a:p>
            <a:r>
              <a:rPr lang="zh-TW" altLang="en-US" dirty="0"/>
              <a:t>資料儲存容器</a:t>
            </a:r>
            <a:r>
              <a:rPr lang="en-US" altLang="zh-TW" dirty="0"/>
              <a:t>tuple-</a:t>
            </a:r>
            <a:r>
              <a:rPr lang="zh-TW" altLang="en-US" dirty="0"/>
              <a:t>串列</a:t>
            </a:r>
            <a:r>
              <a:rPr lang="en-US" altLang="zh-TW" dirty="0"/>
              <a:t>-</a:t>
            </a:r>
            <a:r>
              <a:rPr lang="zh-TW" altLang="en-US" dirty="0"/>
              <a:t>字典</a:t>
            </a:r>
            <a:r>
              <a:rPr lang="en-US" altLang="zh-TW" dirty="0"/>
              <a:t>-</a:t>
            </a:r>
            <a:r>
              <a:rPr lang="zh-TW" altLang="en-US" dirty="0"/>
              <a:t>集合</a:t>
            </a:r>
            <a:endParaRPr lang="en-US" altLang="zh-TW" dirty="0"/>
          </a:p>
          <a:p>
            <a:r>
              <a:rPr lang="zh-TW" altLang="en-US" dirty="0"/>
              <a:t>字串</a:t>
            </a:r>
            <a:endParaRPr lang="en-US" altLang="zh-TW" dirty="0"/>
          </a:p>
          <a:p>
            <a:pPr eaLnBrk="1" hangingPunct="1"/>
            <a:r>
              <a:rPr lang="zh-TW" altLang="en-US" dirty="0"/>
              <a:t>檔案與例外處理</a:t>
            </a:r>
            <a:endParaRPr lang="en-US" altLang="zh-TW" dirty="0"/>
          </a:p>
        </p:txBody>
      </p:sp>
      <p:sp>
        <p:nvSpPr>
          <p:cNvPr id="15362" name="投影片編號版面配置區 3"/>
          <p:cNvSpPr>
            <a:spLocks noGrp="1"/>
          </p:cNvSpPr>
          <p:nvPr>
            <p:ph type="sldNum" sz="quarter" idx="15"/>
          </p:nvPr>
        </p:nvSpPr>
        <p:spPr>
          <a:noFill/>
        </p:spPr>
        <p:txBody>
          <a:bodyPr/>
          <a:lstStyle/>
          <a:p>
            <a:fld id="{72ADE018-528A-4848-9557-85423F57B05A}" type="slidenum">
              <a:rPr lang="en-US" altLang="zh-TW" smtClean="0">
                <a:latin typeface="Arial" pitchFamily="34" charset="0"/>
              </a:rPr>
              <a:pPr/>
              <a:t>2</a:t>
            </a:fld>
            <a:endParaRPr lang="en-US" altLang="zh-TW">
              <a:latin typeface="Arial" pitchFamily="34" charset="0"/>
            </a:endParaRPr>
          </a:p>
        </p:txBody>
      </p:sp>
      <p:sp>
        <p:nvSpPr>
          <p:cNvPr id="1536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TW" altLang="en-US"/>
              <a:t>課程大綱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浮點數表示任何帶有小數點的數值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09E18DC-4908-43D4-8C47-033B2BD51319}" type="slidenum">
              <a:rPr lang="zh-TW" altLang="en-US" smtClean="0"/>
              <a:t>20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浮點數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9325" r="-6722"/>
          <a:stretch/>
        </p:blipFill>
        <p:spPr bwMode="auto">
          <a:xfrm>
            <a:off x="467544" y="2780928"/>
            <a:ext cx="8867775" cy="29019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25380734"/>
      </p:ext>
    </p:extLst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2530" y="1257782"/>
            <a:ext cx="4648681" cy="4410694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364829" y="1694602"/>
            <a:ext cx="3412135" cy="147840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600" dirty="0">
                <a:latin typeface="Arial" panose="020B0604020202020204" pitchFamily="34" charset="0"/>
                <a:cs typeface="Arial" panose="020B0604020202020204" pitchFamily="34" charset="0"/>
              </a:rPr>
              <a:t>絕對路徑</a:t>
            </a:r>
            <a:r>
              <a:rPr lang="en-US" altLang="zh-TW" sz="3600" dirty="0">
                <a:latin typeface="Arial" panose="020B0604020202020204" pitchFamily="34" charset="0"/>
                <a:cs typeface="Arial" panose="020B0604020202020204" pitchFamily="34" charset="0"/>
              </a:rPr>
              <a:t>(absolute path)</a:t>
            </a:r>
            <a:endParaRPr lang="zh-TW" alt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64829" y="3860644"/>
            <a:ext cx="3412135" cy="147840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600" dirty="0">
                <a:latin typeface="Arial" panose="020B0604020202020204" pitchFamily="34" charset="0"/>
                <a:cs typeface="Arial" panose="020B0604020202020204" pitchFamily="34" charset="0"/>
              </a:rPr>
              <a:t>相對路徑</a:t>
            </a:r>
            <a:r>
              <a:rPr lang="en-US" altLang="zh-TW" sz="3600" dirty="0">
                <a:latin typeface="Arial" panose="020B0604020202020204" pitchFamily="34" charset="0"/>
                <a:cs typeface="Arial" panose="020B0604020202020204" pitchFamily="34" charset="0"/>
              </a:rPr>
              <a:t>(relative path)</a:t>
            </a:r>
            <a:endParaRPr lang="zh-TW" alt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0" name="直線單箭頭接點 9"/>
          <p:cNvCxnSpPr/>
          <p:nvPr/>
        </p:nvCxnSpPr>
        <p:spPr>
          <a:xfrm>
            <a:off x="3776964" y="2609096"/>
            <a:ext cx="1322401" cy="0"/>
          </a:xfrm>
          <a:prstGeom prst="straightConnector1">
            <a:avLst/>
          </a:prstGeom>
          <a:ln w="127000" cap="rnd">
            <a:solidFill>
              <a:srgbClr val="0070C0"/>
            </a:solidFill>
            <a:prstDash val="sysDot"/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6694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三部曲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檔案操作的三部曲為：</a:t>
            </a:r>
          </a:p>
          <a:p>
            <a:pPr lvl="1"/>
            <a:r>
              <a:rPr lang="zh-TW" altLang="en-US" dirty="0"/>
              <a:t>開啟 </a:t>
            </a:r>
            <a:r>
              <a:rPr lang="en-US" altLang="zh-TW" dirty="0"/>
              <a:t>(open())</a:t>
            </a:r>
          </a:p>
          <a:p>
            <a:pPr lvl="1"/>
            <a:r>
              <a:rPr lang="zh-TW" altLang="en-US" dirty="0"/>
              <a:t>讀取</a:t>
            </a:r>
            <a:r>
              <a:rPr lang="en-US" altLang="zh-TW" dirty="0"/>
              <a:t>(read)</a:t>
            </a:r>
            <a:r>
              <a:rPr lang="zh-TW" altLang="en-US" dirty="0"/>
              <a:t>與寫入</a:t>
            </a:r>
            <a:r>
              <a:rPr lang="en-US" altLang="zh-TW" dirty="0"/>
              <a:t>(write)</a:t>
            </a:r>
            <a:endParaRPr lang="zh-TW" altLang="en-US" dirty="0"/>
          </a:p>
          <a:p>
            <a:pPr lvl="1"/>
            <a:r>
              <a:rPr lang="zh-TW" altLang="en-US" dirty="0"/>
              <a:t>關閉 </a:t>
            </a:r>
            <a:r>
              <a:rPr lang="en-US" altLang="zh-TW" dirty="0"/>
              <a:t>(close())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A0B59302-35AD-44E9-AC3C-8D1DAE3511F1}" type="slidenum">
              <a:rPr lang="zh-TW" altLang="en-US" smtClean="0"/>
              <a:pPr/>
              <a:t>201</a:t>
            </a:fld>
            <a:endParaRPr lang="zh-TW" altLang="en-US" dirty="0"/>
          </a:p>
        </p:txBody>
      </p:sp>
      <p:pic>
        <p:nvPicPr>
          <p:cNvPr id="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850631" y="3538105"/>
            <a:ext cx="4664720" cy="19075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29919374"/>
      </p:ext>
    </p:extLst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開啟檔案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Python </a:t>
            </a:r>
            <a:r>
              <a:rPr lang="zh-TW" altLang="en-US" dirty="0"/>
              <a:t>內建的 </a:t>
            </a:r>
            <a:r>
              <a:rPr lang="en-US" altLang="zh-TW" dirty="0"/>
              <a:t>open() </a:t>
            </a:r>
            <a:r>
              <a:rPr lang="zh-TW" altLang="en-US" dirty="0"/>
              <a:t>可以開啟檔案，語法如下：</a:t>
            </a:r>
            <a:endParaRPr lang="en-US" altLang="zh-TW" dirty="0"/>
          </a:p>
          <a:p>
            <a:pPr lvl="1"/>
            <a:r>
              <a:rPr lang="en-US" altLang="zh-TW" dirty="0"/>
              <a:t>open(filename [, mode] [, encode] )</a:t>
            </a:r>
          </a:p>
          <a:p>
            <a:pPr lvl="1"/>
            <a:endParaRPr lang="en-US" altLang="zh-TW" dirty="0"/>
          </a:p>
          <a:p>
            <a:pPr lvl="1"/>
            <a:r>
              <a:rPr lang="en-US" altLang="zh-TW" dirty="0"/>
              <a:t>filename</a:t>
            </a:r>
          </a:p>
          <a:p>
            <a:pPr lvl="2"/>
            <a:r>
              <a:rPr lang="zh-TW" altLang="en-US" dirty="0"/>
              <a:t>讀寫的檔案名稱，它是</a:t>
            </a:r>
            <a:r>
              <a:rPr lang="zh-TW" altLang="en-US" dirty="0">
                <a:solidFill>
                  <a:schemeClr val="accent4"/>
                </a:solidFill>
              </a:rPr>
              <a:t>字串型態</a:t>
            </a:r>
            <a:r>
              <a:rPr lang="zh-TW" altLang="en-US" dirty="0"/>
              <a:t>，可以是</a:t>
            </a:r>
            <a:r>
              <a:rPr lang="zh-TW" altLang="en-US" dirty="0">
                <a:solidFill>
                  <a:schemeClr val="accent4"/>
                </a:solidFill>
              </a:rPr>
              <a:t>相對或絕對路徑</a:t>
            </a:r>
            <a:endParaRPr lang="en-US" altLang="zh-TW" dirty="0"/>
          </a:p>
          <a:p>
            <a:pPr lvl="2"/>
            <a:r>
              <a:rPr lang="zh-TW" altLang="en-US" dirty="0"/>
              <a:t>如果沒有設定路徑，則會預設為</a:t>
            </a:r>
            <a:r>
              <a:rPr lang="zh-TW" altLang="en-US" dirty="0">
                <a:solidFill>
                  <a:schemeClr val="accent4"/>
                </a:solidFill>
              </a:rPr>
              <a:t>目前執行程式的目錄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A0B59302-35AD-44E9-AC3C-8D1DAE3511F1}" type="slidenum">
              <a:rPr lang="zh-TW" altLang="en-US" smtClean="0"/>
              <a:pPr/>
              <a:t>202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61256108"/>
      </p:ext>
    </p:extLst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開啟檔案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Python </a:t>
            </a:r>
            <a:r>
              <a:rPr lang="zh-TW" altLang="en-US" dirty="0"/>
              <a:t>內建的 </a:t>
            </a:r>
            <a:r>
              <a:rPr lang="en-US" altLang="zh-TW" dirty="0"/>
              <a:t>open() </a:t>
            </a:r>
            <a:r>
              <a:rPr lang="zh-TW" altLang="en-US" dirty="0"/>
              <a:t>可以開啟檔案，語法如下：</a:t>
            </a:r>
            <a:endParaRPr lang="en-US" altLang="zh-TW" dirty="0"/>
          </a:p>
          <a:p>
            <a:pPr lvl="1"/>
            <a:r>
              <a:rPr lang="en-US" altLang="zh-TW" dirty="0"/>
              <a:t>open(filename [, mode] [, encode] )</a:t>
            </a:r>
          </a:p>
          <a:p>
            <a:pPr lvl="1"/>
            <a:r>
              <a:rPr lang="en-US" altLang="zh-TW" dirty="0"/>
              <a:t>mode</a:t>
            </a:r>
          </a:p>
          <a:p>
            <a:pPr lvl="2"/>
            <a:r>
              <a:rPr lang="zh-TW" altLang="en-US" dirty="0"/>
              <a:t>設定</a:t>
            </a:r>
            <a:r>
              <a:rPr lang="zh-TW" altLang="en-US" dirty="0">
                <a:solidFill>
                  <a:schemeClr val="accent4"/>
                </a:solidFill>
              </a:rPr>
              <a:t>檔案開啟的模式</a:t>
            </a:r>
            <a:r>
              <a:rPr lang="en-US" altLang="zh-TW" dirty="0">
                <a:solidFill>
                  <a:schemeClr val="accent4"/>
                </a:solidFill>
              </a:rPr>
              <a:t>(r, w, a)</a:t>
            </a:r>
            <a:r>
              <a:rPr lang="zh-TW" altLang="en-US" dirty="0"/>
              <a:t>，也是字串型態</a:t>
            </a:r>
            <a:endParaRPr lang="en-US" altLang="zh-TW" dirty="0"/>
          </a:p>
          <a:p>
            <a:pPr lvl="2"/>
            <a:r>
              <a:rPr lang="zh-TW" altLang="en-US" dirty="0"/>
              <a:t>省略 </a:t>
            </a:r>
            <a:r>
              <a:rPr lang="en-US" altLang="zh-TW" dirty="0"/>
              <a:t>mode </a:t>
            </a:r>
            <a:r>
              <a:rPr lang="zh-TW" altLang="en-US" dirty="0"/>
              <a:t>參數，將預設為</a:t>
            </a:r>
            <a:r>
              <a:rPr lang="zh-TW" altLang="en-US" dirty="0">
                <a:solidFill>
                  <a:schemeClr val="accent4"/>
                </a:solidFill>
              </a:rPr>
              <a:t>讀取模式</a:t>
            </a:r>
            <a:endParaRPr lang="en-US" altLang="zh-TW" dirty="0">
              <a:solidFill>
                <a:schemeClr val="accent4"/>
              </a:solidFill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A0B59302-35AD-44E9-AC3C-8D1DAE3511F1}" type="slidenum">
              <a:rPr lang="zh-TW" altLang="en-US" smtClean="0"/>
              <a:pPr/>
              <a:t>203</a:t>
            </a:fld>
            <a:endParaRPr lang="zh-TW" altLang="en-US" dirty="0"/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6234" y="4433869"/>
            <a:ext cx="5071532" cy="11965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36556467"/>
      </p:ext>
    </p:extLst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範例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A0B59302-35AD-44E9-AC3C-8D1DAE3511F1}" type="slidenum">
              <a:rPr lang="zh-TW" altLang="en-US" smtClean="0"/>
              <a:pPr/>
              <a:t>204</a:t>
            </a:fld>
            <a:endParaRPr lang="zh-TW" altLang="en-US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2299" y="2272854"/>
            <a:ext cx="5217227" cy="2937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253305"/>
      </p:ext>
    </p:extLst>
  </p:cSld>
  <p:clrMapOvr>
    <a:masterClrMapping/>
  </p:clrMapOvr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範例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A0B59302-35AD-44E9-AC3C-8D1DAE3511F1}" type="slidenum">
              <a:rPr lang="zh-TW" altLang="en-US" smtClean="0"/>
              <a:pPr/>
              <a:t>205</a:t>
            </a:fld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3753" y="2537283"/>
            <a:ext cx="5136494" cy="2685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867242"/>
      </p:ext>
    </p:extLst>
  </p:cSld>
  <p:clrMapOvr>
    <a:masterClrMapping/>
  </p:clrMapOvr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偷懶一下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A0B59302-35AD-44E9-AC3C-8D1DAE3511F1}" type="slidenum">
              <a:rPr lang="zh-TW" altLang="en-US" smtClean="0"/>
              <a:pPr/>
              <a:t>206</a:t>
            </a:fld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626" y="2490702"/>
            <a:ext cx="7834746" cy="1446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0789121"/>
      </p:ext>
    </p:extLst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開啟檔案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Python </a:t>
            </a:r>
            <a:r>
              <a:rPr lang="zh-TW" altLang="en-US" dirty="0"/>
              <a:t>內建的 </a:t>
            </a:r>
            <a:r>
              <a:rPr lang="en-US" altLang="zh-TW" dirty="0"/>
              <a:t>open() </a:t>
            </a:r>
            <a:r>
              <a:rPr lang="zh-TW" altLang="en-US" dirty="0"/>
              <a:t>可以開啟特定檔案，語法如下：</a:t>
            </a:r>
            <a:endParaRPr lang="en-US" altLang="zh-TW" dirty="0"/>
          </a:p>
          <a:p>
            <a:pPr lvl="1"/>
            <a:r>
              <a:rPr lang="en-US" altLang="zh-TW" dirty="0"/>
              <a:t>open(filename [, mode] [, encode] )</a:t>
            </a:r>
          </a:p>
          <a:p>
            <a:pPr lvl="1"/>
            <a:endParaRPr lang="en-US" altLang="zh-TW" dirty="0"/>
          </a:p>
          <a:p>
            <a:pPr lvl="1"/>
            <a:r>
              <a:rPr lang="en-US" altLang="zh-TW" dirty="0"/>
              <a:t>encode</a:t>
            </a:r>
          </a:p>
          <a:p>
            <a:pPr lvl="2"/>
            <a:r>
              <a:rPr lang="zh-TW" altLang="en-US" dirty="0"/>
              <a:t>指定檔案的</a:t>
            </a:r>
            <a:r>
              <a:rPr lang="zh-TW" altLang="en-US" dirty="0">
                <a:solidFill>
                  <a:schemeClr val="accent4"/>
                </a:solidFill>
              </a:rPr>
              <a:t>編碼模式</a:t>
            </a:r>
            <a:r>
              <a:rPr lang="zh-TW" altLang="en-US" dirty="0"/>
              <a:t>，一般可設定 </a:t>
            </a:r>
            <a:r>
              <a:rPr lang="en-US" altLang="zh-TW" dirty="0">
                <a:solidFill>
                  <a:schemeClr val="accent4"/>
                </a:solidFill>
              </a:rPr>
              <a:t>cp950</a:t>
            </a:r>
            <a:r>
              <a:rPr lang="en-US" altLang="zh-TW" dirty="0"/>
              <a:t> </a:t>
            </a:r>
            <a:r>
              <a:rPr lang="zh-TW" altLang="en-US" dirty="0"/>
              <a:t>或 </a:t>
            </a:r>
            <a:r>
              <a:rPr lang="en-US" altLang="zh-TW" dirty="0">
                <a:solidFill>
                  <a:schemeClr val="accent4"/>
                </a:solidFill>
              </a:rPr>
              <a:t>UTF-8</a:t>
            </a:r>
            <a:endParaRPr lang="en-US" altLang="zh-TW" dirty="0"/>
          </a:p>
          <a:p>
            <a:pPr lvl="2"/>
            <a:r>
              <a:rPr lang="zh-TW" altLang="en-US" dirty="0"/>
              <a:t>預設的編碼依作業系統而定，如果是正體中文 </a:t>
            </a:r>
            <a:r>
              <a:rPr lang="en-US" altLang="zh-TW" dirty="0"/>
              <a:t>Windows </a:t>
            </a:r>
            <a:r>
              <a:rPr lang="zh-TW" altLang="en-US" dirty="0"/>
              <a:t>系統，預設的編碼是 </a:t>
            </a:r>
            <a:r>
              <a:rPr lang="en-US" altLang="zh-TW" dirty="0"/>
              <a:t>cp950</a:t>
            </a:r>
            <a:r>
              <a:rPr lang="zh-TW" altLang="en-US" dirty="0"/>
              <a:t>，也就是記事本儲存為 </a:t>
            </a:r>
            <a:r>
              <a:rPr lang="en-US" altLang="zh-TW" dirty="0"/>
              <a:t>ANSI </a:t>
            </a:r>
            <a:r>
              <a:rPr lang="zh-TW" altLang="en-US" dirty="0"/>
              <a:t>的編碼。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A0B59302-35AD-44E9-AC3C-8D1DAE3511F1}" type="slidenum">
              <a:rPr lang="zh-TW" altLang="en-US" smtClean="0"/>
              <a:pPr/>
              <a:t>207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28904857"/>
      </p:ext>
    </p:extLst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檔案編碼 </a:t>
            </a:r>
            <a:r>
              <a:rPr lang="en-US" altLang="zh-TW" dirty="0"/>
              <a:t>– UTF-8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212081" y="2250281"/>
            <a:ext cx="3303269" cy="3300413"/>
          </a:xfrm>
        </p:spPr>
        <p:txBody>
          <a:bodyPr/>
          <a:lstStyle/>
          <a:p>
            <a:r>
              <a:rPr lang="zh-TW" altLang="en-US" dirty="0"/>
              <a:t>國際間通行的編碼以及許多 </a:t>
            </a:r>
            <a:r>
              <a:rPr lang="en-US" altLang="zh-TW" dirty="0"/>
              <a:t>Linux </a:t>
            </a:r>
            <a:r>
              <a:rPr lang="zh-TW" altLang="en-US" dirty="0"/>
              <a:t>系統，預設都是使用 </a:t>
            </a:r>
            <a:r>
              <a:rPr lang="en-US" altLang="zh-TW" dirty="0">
                <a:solidFill>
                  <a:schemeClr val="accent4"/>
                </a:solidFill>
              </a:rPr>
              <a:t>UTF-8</a:t>
            </a:r>
            <a:r>
              <a:rPr lang="en-US" altLang="zh-TW" dirty="0"/>
              <a:t> </a:t>
            </a:r>
            <a:r>
              <a:rPr lang="zh-TW" altLang="en-US" dirty="0"/>
              <a:t>編碼，因此建議將檔案另存為 </a:t>
            </a:r>
            <a:r>
              <a:rPr lang="en-US" altLang="zh-TW" dirty="0"/>
              <a:t>UTF-8 (</a:t>
            </a:r>
            <a:r>
              <a:rPr lang="zh-TW" altLang="en-US" dirty="0"/>
              <a:t>不要使用 </a:t>
            </a:r>
            <a:r>
              <a:rPr lang="en-US" altLang="zh-TW" dirty="0"/>
              <a:t>ANSI)</a:t>
            </a:r>
            <a:r>
              <a:rPr lang="zh-TW" altLang="en-US" dirty="0"/>
              <a:t>。</a:t>
            </a:r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A0B59302-35AD-44E9-AC3C-8D1DAE3511F1}" type="slidenum">
              <a:rPr lang="zh-TW" altLang="en-US" smtClean="0"/>
              <a:pPr/>
              <a:t>208</a:t>
            </a:fld>
            <a:endParaRPr lang="zh-TW" altLang="en-US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195" y="2250282"/>
            <a:ext cx="4624688" cy="2790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05957"/>
      </p:ext>
    </p:extLst>
  </p:cSld>
  <p:clrMapOvr>
    <a:masterClrMapping/>
  </p:clrMapOvr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檔案編碼 </a:t>
            </a:r>
            <a:r>
              <a:rPr lang="en-US" altLang="zh-TW" dirty="0"/>
              <a:t>– UTF-8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如果檔案編碼已更改為 </a:t>
            </a:r>
            <a:r>
              <a:rPr lang="en-US" altLang="zh-TW" dirty="0"/>
              <a:t>UTF-8</a:t>
            </a:r>
            <a:r>
              <a:rPr lang="zh-TW" altLang="en-US" dirty="0"/>
              <a:t>，則讀取時就必須</a:t>
            </a:r>
            <a:r>
              <a:rPr lang="zh-TW" altLang="en-US" dirty="0">
                <a:solidFill>
                  <a:schemeClr val="accent4"/>
                </a:solidFill>
              </a:rPr>
              <a:t>明確指定編碼</a:t>
            </a:r>
            <a:r>
              <a:rPr lang="zh-TW" altLang="en-US" dirty="0"/>
              <a:t>為 </a:t>
            </a:r>
            <a:r>
              <a:rPr lang="en-US" altLang="zh-TW" dirty="0"/>
              <a:t>UTF-8</a:t>
            </a:r>
            <a:r>
              <a:rPr lang="zh-TW" altLang="en-US" dirty="0"/>
              <a:t>，否則會出現錯誤。</a:t>
            </a:r>
          </a:p>
          <a:p>
            <a:pPr lvl="1"/>
            <a:r>
              <a:rPr lang="en-US" altLang="zh-TW" dirty="0"/>
              <a:t>f = open(“file1.txt”, ‘r’, </a:t>
            </a:r>
            <a:r>
              <a:rPr lang="en-US" altLang="zh-TW" dirty="0">
                <a:solidFill>
                  <a:schemeClr val="accent4"/>
                </a:solidFill>
              </a:rPr>
              <a:t>encoding=“UTF-8”</a:t>
            </a:r>
            <a:r>
              <a:rPr lang="en-US" altLang="zh-TW" dirty="0"/>
              <a:t>)</a:t>
            </a:r>
          </a:p>
          <a:p>
            <a:pPr lvl="1"/>
            <a:r>
              <a:rPr lang="en-US" altLang="zh-TW" dirty="0"/>
              <a:t>f = open(“file1.txt”, ‘r’, </a:t>
            </a:r>
            <a:r>
              <a:rPr lang="en-US" altLang="zh-TW" dirty="0">
                <a:solidFill>
                  <a:schemeClr val="accent4"/>
                </a:solidFill>
              </a:rPr>
              <a:t>encoding=“utf-8”</a:t>
            </a:r>
            <a:r>
              <a:rPr lang="en-US" altLang="zh-TW" dirty="0"/>
              <a:t>)</a:t>
            </a:r>
          </a:p>
          <a:p>
            <a:pPr lvl="1"/>
            <a:endParaRPr lang="en-US" altLang="zh-TW" dirty="0"/>
          </a:p>
          <a:p>
            <a:r>
              <a:rPr lang="en-US" altLang="zh-TW" dirty="0"/>
              <a:t>UTF-8</a:t>
            </a:r>
            <a:r>
              <a:rPr lang="zh-TW" altLang="en-US" dirty="0"/>
              <a:t> </a:t>
            </a:r>
            <a:r>
              <a:rPr lang="en-US" altLang="zh-TW" dirty="0"/>
              <a:t>= 8-bit </a:t>
            </a:r>
            <a:r>
              <a:rPr lang="en-US" altLang="zh-TW" dirty="0">
                <a:solidFill>
                  <a:schemeClr val="accent4"/>
                </a:solidFill>
              </a:rPr>
              <a:t>Unicode</a:t>
            </a:r>
            <a:r>
              <a:rPr lang="en-US" altLang="zh-TW" dirty="0"/>
              <a:t> Transformation Format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A0B59302-35AD-44E9-AC3C-8D1DAE3511F1}" type="slidenum">
              <a:rPr lang="zh-TW" altLang="en-US" smtClean="0"/>
              <a:pPr/>
              <a:t>209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9950245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Python </a:t>
            </a:r>
            <a:r>
              <a:rPr lang="zh-TW" altLang="en-US" dirty="0"/>
              <a:t>字串是不可變的物件，需使用字串物件所提供的函式，將字串進行修改，不能直接修改字串物件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09E18DC-4908-43D4-8C47-033B2BD51319}" type="slidenum">
              <a:rPr lang="zh-TW" altLang="en-US" smtClean="0"/>
              <a:t>21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字串</a:t>
            </a:r>
          </a:p>
        </p:txBody>
      </p:sp>
    </p:spTree>
    <p:extLst>
      <p:ext uri="{BB962C8B-B14F-4D97-AF65-F5344CB8AC3E}">
        <p14:creationId xmlns:p14="http://schemas.microsoft.com/office/powerpoint/2010/main" val="2726117130"/>
      </p:ext>
    </p:extLst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主題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2700" dirty="0"/>
              <a:t>開啟檔案</a:t>
            </a:r>
            <a:endParaRPr lang="en-US" altLang="zh-TW" sz="2700" dirty="0"/>
          </a:p>
          <a:p>
            <a:r>
              <a:rPr lang="zh-TW" altLang="en-US" sz="2700" dirty="0">
                <a:solidFill>
                  <a:schemeClr val="accent2"/>
                </a:solidFill>
              </a:rPr>
              <a:t>檔案操作</a:t>
            </a:r>
            <a:endParaRPr lang="en-US" altLang="zh-TW" sz="2700" dirty="0">
              <a:solidFill>
                <a:schemeClr val="accent2"/>
              </a:solidFill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A0B59302-35AD-44E9-AC3C-8D1DAE3511F1}" type="slidenum">
              <a:rPr lang="zh-TW" altLang="en-US" smtClean="0"/>
              <a:pPr/>
              <a:t>210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44141252"/>
      </p:ext>
    </p:extLst>
  </p:cSld>
  <p:clrMapOvr>
    <a:masterClrMapping/>
  </p:clrMapOvr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 idx="4294967295"/>
          </p:nvPr>
        </p:nvSpPr>
        <p:spPr>
          <a:xfrm>
            <a:off x="209631" y="1364298"/>
            <a:ext cx="2344087" cy="1512367"/>
          </a:xfrm>
          <a:solidFill>
            <a:srgbClr val="0070C0"/>
          </a:solidFill>
        </p:spPr>
        <p:txBody>
          <a:bodyPr>
            <a:normAutofit/>
          </a:bodyPr>
          <a:lstStyle/>
          <a:p>
            <a:pPr algn="ctr"/>
            <a:r>
              <a:rPr lang="zh-TW" altLang="en-US" sz="4050" dirty="0">
                <a:solidFill>
                  <a:schemeClr val="bg1"/>
                </a:solidFill>
              </a:rPr>
              <a:t>處理檔案</a:t>
            </a:r>
            <a:br>
              <a:rPr lang="en-US" altLang="zh-TW" sz="4050" dirty="0">
                <a:solidFill>
                  <a:schemeClr val="bg1"/>
                </a:solidFill>
              </a:rPr>
            </a:br>
            <a:r>
              <a:rPr lang="zh-TW" altLang="en-US" sz="4050" dirty="0">
                <a:solidFill>
                  <a:schemeClr val="bg1"/>
                </a:solidFill>
              </a:rPr>
              <a:t>常用方法</a:t>
            </a:r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0631" y="1135678"/>
            <a:ext cx="6236342" cy="47132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五角星形 6"/>
          <p:cNvSpPr/>
          <p:nvPr/>
        </p:nvSpPr>
        <p:spPr>
          <a:xfrm>
            <a:off x="2553718" y="3298230"/>
            <a:ext cx="194095" cy="194095"/>
          </a:xfrm>
          <a:prstGeom prst="star5">
            <a:avLst/>
          </a:prstGeom>
          <a:solidFill>
            <a:schemeClr val="bg2"/>
          </a:solidFill>
          <a:ln w="63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五角星形 7"/>
          <p:cNvSpPr/>
          <p:nvPr/>
        </p:nvSpPr>
        <p:spPr>
          <a:xfrm>
            <a:off x="2553718" y="3773370"/>
            <a:ext cx="194095" cy="194095"/>
          </a:xfrm>
          <a:prstGeom prst="star5">
            <a:avLst/>
          </a:prstGeom>
          <a:solidFill>
            <a:schemeClr val="bg2"/>
          </a:solidFill>
          <a:ln w="63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五角星形 8"/>
          <p:cNvSpPr/>
          <p:nvPr/>
        </p:nvSpPr>
        <p:spPr>
          <a:xfrm>
            <a:off x="2553718" y="5184319"/>
            <a:ext cx="194095" cy="194095"/>
          </a:xfrm>
          <a:prstGeom prst="star5">
            <a:avLst/>
          </a:prstGeom>
          <a:solidFill>
            <a:schemeClr val="bg2"/>
          </a:solidFill>
          <a:ln w="63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3485899"/>
      </p:ext>
    </p:extLst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read()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read() </a:t>
            </a:r>
            <a:r>
              <a:rPr lang="zh-TW" altLang="en-US" dirty="0"/>
              <a:t>會從目前檔案指標的位置，讀取指定長度的字元</a:t>
            </a:r>
            <a:endParaRPr lang="en-US" altLang="zh-TW" dirty="0"/>
          </a:p>
          <a:p>
            <a:pPr lvl="1"/>
            <a:r>
              <a:rPr lang="zh-TW" altLang="en-US" dirty="0"/>
              <a:t>如果未指定長度則會讀取所有的字元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A0B59302-35AD-44E9-AC3C-8D1DAE3511F1}" type="slidenum">
              <a:rPr lang="zh-TW" altLang="en-US" smtClean="0"/>
              <a:pPr/>
              <a:t>212</a:t>
            </a:fld>
            <a:endParaRPr lang="zh-TW" altLang="en-US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9976" y="3285531"/>
            <a:ext cx="4285374" cy="1630305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58687" y="3556204"/>
            <a:ext cx="2957143" cy="1283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365717"/>
      </p:ext>
    </p:extLst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err="1"/>
              <a:t>readline</a:t>
            </a:r>
            <a:r>
              <a:rPr lang="en-US" altLang="zh-TW" dirty="0"/>
              <a:t>()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讀取目前檔案指標所在行中 </a:t>
            </a:r>
            <a:r>
              <a:rPr lang="en-US" altLang="zh-TW" dirty="0"/>
              <a:t>size </a:t>
            </a:r>
            <a:r>
              <a:rPr lang="zh-TW" altLang="en-US" dirty="0"/>
              <a:t>長度的文字內容</a:t>
            </a:r>
            <a:endParaRPr lang="en-US" altLang="zh-TW" dirty="0"/>
          </a:p>
          <a:p>
            <a:pPr lvl="1"/>
            <a:r>
              <a:rPr lang="zh-TW" altLang="en-US" dirty="0"/>
              <a:t>若省略參數，則會讀取一整列，包括 </a:t>
            </a:r>
            <a:r>
              <a:rPr lang="en-US" altLang="zh-TW" dirty="0"/>
              <a:t>“\n” </a:t>
            </a:r>
            <a:r>
              <a:rPr lang="zh-TW" altLang="en-US" dirty="0"/>
              <a:t>字元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A0B59302-35AD-44E9-AC3C-8D1DAE3511F1}" type="slidenum">
              <a:rPr lang="zh-TW" altLang="en-US" smtClean="0"/>
              <a:pPr/>
              <a:t>213</a:t>
            </a:fld>
            <a:endParaRPr lang="zh-TW" altLang="en-US" dirty="0"/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0966" y="3500233"/>
            <a:ext cx="5354423" cy="889658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0966" y="4624808"/>
            <a:ext cx="1159166" cy="760313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8612" y="3716594"/>
            <a:ext cx="2928572" cy="1149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981901"/>
      </p:ext>
    </p:extLst>
  </p:cSld>
  <p:clrMapOvr>
    <a:masterClrMapping/>
  </p:clrMapOvr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err="1"/>
              <a:t>readlines</a:t>
            </a:r>
            <a:r>
              <a:rPr lang="en-US" altLang="zh-TW" dirty="0"/>
              <a:t>()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讀取全部檔案內容，並以</a:t>
            </a:r>
            <a:r>
              <a:rPr lang="zh-TW" altLang="en-US" dirty="0">
                <a:solidFill>
                  <a:schemeClr val="accent4"/>
                </a:solidFill>
              </a:rPr>
              <a:t>串列</a:t>
            </a:r>
            <a:r>
              <a:rPr lang="zh-TW" altLang="en-US" dirty="0"/>
              <a:t>方式傳回</a:t>
            </a:r>
            <a:endParaRPr lang="en-US" altLang="zh-TW" dirty="0"/>
          </a:p>
          <a:p>
            <a:pPr lvl="1"/>
            <a:r>
              <a:rPr lang="zh-TW" altLang="en-US" dirty="0"/>
              <a:t>檔案內的每一列會成為串列中的一個元素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A0B59302-35AD-44E9-AC3C-8D1DAE3511F1}" type="slidenum">
              <a:rPr lang="zh-TW" altLang="en-US" smtClean="0"/>
              <a:pPr/>
              <a:t>214</a:t>
            </a:fld>
            <a:endParaRPr lang="zh-TW" altLang="en-US" dirty="0"/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3940" y="3364228"/>
            <a:ext cx="4784345" cy="1472909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26510" y="3572797"/>
            <a:ext cx="2957143" cy="1267171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03940" y="4981129"/>
            <a:ext cx="4784345" cy="496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851078"/>
      </p:ext>
    </p:extLst>
  </p:cSld>
  <p:clrMapOvr>
    <a:masterClrMapping/>
  </p:clrMapOvr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注意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讀取 </a:t>
            </a:r>
            <a:r>
              <a:rPr lang="en-US" altLang="zh-TW" dirty="0"/>
              <a:t>UTF-8 </a:t>
            </a:r>
            <a:r>
              <a:rPr lang="zh-TW" altLang="en-US" dirty="0"/>
              <a:t>編碼的 </a:t>
            </a:r>
            <a:r>
              <a:rPr lang="en-US" altLang="zh-TW" dirty="0"/>
              <a:t>file2.txt </a:t>
            </a:r>
            <a:r>
              <a:rPr lang="zh-TW" altLang="en-US" dirty="0"/>
              <a:t>檔案內容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A0B59302-35AD-44E9-AC3C-8D1DAE3511F1}" type="slidenum">
              <a:rPr lang="zh-TW" altLang="en-US" smtClean="0"/>
              <a:pPr/>
              <a:t>215</a:t>
            </a:fld>
            <a:endParaRPr lang="zh-TW" altLang="en-US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0099" y="3068128"/>
            <a:ext cx="5273725" cy="1662206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2651" y="4923216"/>
            <a:ext cx="5168620" cy="561239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8612" y="3423469"/>
            <a:ext cx="2928572" cy="1161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7774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BOM (Byte Order Mark)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串列內容的第一筆資料前面多了一個「</a:t>
            </a:r>
            <a:r>
              <a:rPr lang="en-US" altLang="zh-TW" dirty="0"/>
              <a:t>\</a:t>
            </a:r>
            <a:r>
              <a:rPr lang="en-US" altLang="zh-TW" dirty="0" err="1"/>
              <a:t>ufeff</a:t>
            </a:r>
            <a:r>
              <a:rPr lang="zh-TW" altLang="en-US" dirty="0"/>
              <a:t>」字元，這個字元是文件前端代碼，俗稱 </a:t>
            </a:r>
            <a:r>
              <a:rPr lang="en-US" altLang="zh-TW" dirty="0"/>
              <a:t>BOM</a:t>
            </a:r>
            <a:r>
              <a:rPr lang="zh-TW" altLang="en-US" dirty="0"/>
              <a:t>。</a:t>
            </a:r>
            <a:endParaRPr lang="en-US" altLang="zh-TW" dirty="0"/>
          </a:p>
          <a:p>
            <a:pPr lvl="1"/>
            <a:r>
              <a:rPr lang="zh-TW" altLang="en-US" dirty="0"/>
              <a:t>它是在中文 </a:t>
            </a:r>
            <a:r>
              <a:rPr lang="en-US" altLang="zh-TW" dirty="0"/>
              <a:t>Windows </a:t>
            </a:r>
            <a:r>
              <a:rPr lang="zh-TW" altLang="en-US" dirty="0"/>
              <a:t>系統中，用「記事本」將檔案儲存為 </a:t>
            </a:r>
            <a:r>
              <a:rPr lang="en-US" altLang="zh-TW" dirty="0"/>
              <a:t>UTF-8 </a:t>
            </a:r>
            <a:r>
              <a:rPr lang="zh-TW" altLang="en-US" dirty="0"/>
              <a:t>時自動產生。</a:t>
            </a:r>
            <a:endParaRPr lang="en-US" altLang="zh-TW" dirty="0"/>
          </a:p>
          <a:p>
            <a:pPr lvl="1"/>
            <a:r>
              <a:rPr lang="en-US" altLang="zh-TW" dirty="0"/>
              <a:t>BOM </a:t>
            </a:r>
            <a:r>
              <a:rPr lang="zh-TW" altLang="en-US" dirty="0"/>
              <a:t>會佔 </a:t>
            </a:r>
            <a:r>
              <a:rPr lang="en-US" altLang="zh-TW" dirty="0">
                <a:solidFill>
                  <a:schemeClr val="accent4"/>
                </a:solidFill>
              </a:rPr>
              <a:t>1 </a:t>
            </a:r>
            <a:r>
              <a:rPr lang="zh-TW" altLang="en-US" dirty="0">
                <a:solidFill>
                  <a:schemeClr val="accent4"/>
                </a:solidFill>
              </a:rPr>
              <a:t>個字元</a:t>
            </a:r>
            <a:r>
              <a:rPr lang="zh-TW" altLang="en-US" dirty="0"/>
              <a:t>，因此第 </a:t>
            </a:r>
            <a:r>
              <a:rPr lang="en-US" altLang="zh-TW" dirty="0"/>
              <a:t>7 </a:t>
            </a:r>
            <a:r>
              <a:rPr lang="zh-TW" altLang="en-US" dirty="0"/>
              <a:t>列執行的結果只看到「</a:t>
            </a:r>
            <a:r>
              <a:rPr lang="en-US" altLang="zh-TW" dirty="0"/>
              <a:t>123 </a:t>
            </a:r>
            <a:r>
              <a:rPr lang="zh-TW" altLang="en-US" dirty="0"/>
              <a:t>中」這 </a:t>
            </a:r>
            <a:r>
              <a:rPr lang="en-US" altLang="zh-TW" dirty="0"/>
              <a:t>4 </a:t>
            </a:r>
            <a:r>
              <a:rPr lang="zh-TW" altLang="en-US" dirty="0"/>
              <a:t>個字元，因為第一個字元 </a:t>
            </a:r>
            <a:r>
              <a:rPr lang="en-US" altLang="zh-TW" dirty="0"/>
              <a:t>BOM </a:t>
            </a:r>
            <a:r>
              <a:rPr lang="zh-TW" altLang="en-US" dirty="0"/>
              <a:t>未顯示出來。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A0B59302-35AD-44E9-AC3C-8D1DAE3511F1}" type="slidenum">
              <a:rPr lang="zh-TW" altLang="en-US" smtClean="0"/>
              <a:pPr/>
              <a:t>216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56317492"/>
      </p:ext>
    </p:extLst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UTF-8-SIG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另一種處理方式就是讀取有 </a:t>
            </a:r>
            <a:r>
              <a:rPr lang="en-US" altLang="zh-TW" dirty="0"/>
              <a:t>BOM </a:t>
            </a:r>
            <a:r>
              <a:rPr lang="zh-TW" altLang="en-US" dirty="0"/>
              <a:t>的文件檔時，明確地加上 「</a:t>
            </a:r>
            <a:r>
              <a:rPr lang="en-US" altLang="zh-TW" dirty="0">
                <a:solidFill>
                  <a:schemeClr val="accent4"/>
                </a:solidFill>
              </a:rPr>
              <a:t>encoding = ‘UTF-8-SIG’</a:t>
            </a:r>
            <a:r>
              <a:rPr lang="zh-TW" altLang="en-US" dirty="0"/>
              <a:t>」將 </a:t>
            </a:r>
            <a:r>
              <a:rPr lang="en-US" altLang="zh-TW" dirty="0"/>
              <a:t>BOM </a:t>
            </a:r>
            <a:r>
              <a:rPr lang="zh-TW" altLang="en-US" dirty="0"/>
              <a:t>去除。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A0B59302-35AD-44E9-AC3C-8D1DAE3511F1}" type="slidenum">
              <a:rPr lang="zh-TW" altLang="en-US" smtClean="0"/>
              <a:pPr/>
              <a:t>217</a:t>
            </a:fld>
            <a:endParaRPr lang="zh-TW" altLang="en-US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0099" y="3252796"/>
            <a:ext cx="5292857" cy="1557143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0150" y="4969482"/>
            <a:ext cx="4632755" cy="614967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93921" y="3545144"/>
            <a:ext cx="2928572" cy="1171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051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密技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A0B59302-35AD-44E9-AC3C-8D1DAE3511F1}" type="slidenum">
              <a:rPr lang="zh-TW" altLang="en-US" smtClean="0"/>
              <a:pPr/>
              <a:t>218</a:t>
            </a:fld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621" y="2524361"/>
            <a:ext cx="5257681" cy="2731468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4800" y="3554380"/>
            <a:ext cx="2321429" cy="67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847770"/>
      </p:ext>
    </p:extLst>
  </p:cSld>
  <p:clrMapOvr>
    <a:masterClrMapping/>
  </p:clrMapOvr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例外</a:t>
            </a:r>
            <a:r>
              <a:rPr lang="en-US" altLang="zh-TW" dirty="0"/>
              <a:t>(exception)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/>
              <a:t>在執行程式的過程中產生錯誤，程式會中斷執行，發出例外訊息，以下介紹例外的程式區塊，與實作自訂的例外類別。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pPr/>
              <a:t>219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079184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72"/>
          <a:stretch/>
        </p:blipFill>
        <p:spPr bwMode="auto">
          <a:xfrm>
            <a:off x="457200" y="1792704"/>
            <a:ext cx="8229600" cy="42978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09E18DC-4908-43D4-8C47-033B2BD51319}" type="slidenum">
              <a:rPr lang="zh-TW" altLang="en-US" smtClean="0"/>
              <a:t>22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字串</a:t>
            </a:r>
          </a:p>
        </p:txBody>
      </p:sp>
    </p:spTree>
    <p:extLst>
      <p:ext uri="{BB962C8B-B14F-4D97-AF65-F5344CB8AC3E}">
        <p14:creationId xmlns:p14="http://schemas.microsoft.com/office/powerpoint/2010/main" val="1792156525"/>
      </p:ext>
    </p:extLst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try-except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/>
              <a:t>使用程式區塊「</a:t>
            </a:r>
            <a:r>
              <a:rPr lang="en-US" altLang="zh-TW"/>
              <a:t>try</a:t>
            </a:r>
            <a:r>
              <a:rPr lang="zh-TW" altLang="en-US"/>
              <a:t>⋯</a:t>
            </a:r>
            <a:r>
              <a:rPr lang="en-US" altLang="zh-TW"/>
              <a:t>except</a:t>
            </a:r>
            <a:r>
              <a:rPr lang="zh-TW" altLang="en-US"/>
              <a:t>⋯」可以攔截例外，在</a:t>
            </a:r>
            <a:r>
              <a:rPr lang="en-US" altLang="zh-TW"/>
              <a:t>try </a:t>
            </a:r>
            <a:r>
              <a:rPr lang="zh-TW" altLang="en-US"/>
              <a:t>區塊中撰寫可能發生錯誤的程式，若發生錯誤，則會跳到</a:t>
            </a:r>
            <a:r>
              <a:rPr lang="en-US" altLang="zh-TW"/>
              <a:t>except </a:t>
            </a:r>
            <a:r>
              <a:rPr lang="zh-TW" altLang="en-US"/>
              <a:t>區塊執行進行後續的處理。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pPr/>
              <a:t>220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68122998"/>
      </p:ext>
    </p:extLst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try-except</a:t>
            </a:r>
            <a:endParaRPr lang="zh-TW" altLang="en-US" dirty="0"/>
          </a:p>
        </p:txBody>
      </p:sp>
      <p:sp>
        <p:nvSpPr>
          <p:cNvPr id="8" name="內容版面配置區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pPr/>
              <a:t>221</a:t>
            </a:fld>
            <a:endParaRPr lang="zh-TW" alt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010"/>
          <a:stretch/>
        </p:blipFill>
        <p:spPr bwMode="auto">
          <a:xfrm>
            <a:off x="395536" y="1988840"/>
            <a:ext cx="8293174" cy="27366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61419956"/>
      </p:ext>
    </p:extLst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B0ED9A91-C1DD-44FC-B341-5CA73DF248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705627"/>
            <a:ext cx="8579460" cy="4387669"/>
          </a:xfrm>
          <a:prstGeom prst="rect">
            <a:avLst/>
          </a:prstGeom>
        </p:spPr>
      </p:pic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FC05D1B1-5D9D-426D-8CB3-09E638306919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491CE45A-8A97-4DCF-99B0-61C0F53B4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範例</a:t>
            </a:r>
            <a:r>
              <a:rPr lang="en-US" altLang="zh-TW" dirty="0"/>
              <a:t>:</a:t>
            </a:r>
            <a:r>
              <a:rPr lang="zh-TW" altLang="en-US" dirty="0"/>
              <a:t>資料加總</a:t>
            </a:r>
          </a:p>
        </p:txBody>
      </p:sp>
    </p:spTree>
    <p:extLst>
      <p:ext uri="{BB962C8B-B14F-4D97-AF65-F5344CB8AC3E}">
        <p14:creationId xmlns:p14="http://schemas.microsoft.com/office/powerpoint/2010/main" val="2723827493"/>
      </p:ext>
    </p:extLst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FCBA51E8-0DA7-428F-B29C-C371EBF476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F256BD26-7304-420D-9412-FDC15A6690F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53581451-FBED-4AB5-AC46-BB71DABA9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範例</a:t>
            </a:r>
            <a:r>
              <a:rPr lang="en-US" altLang="zh-TW" dirty="0"/>
              <a:t>:</a:t>
            </a:r>
            <a:r>
              <a:rPr lang="zh-TW" altLang="en-US" dirty="0"/>
              <a:t>資料計算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C90DEB0-5285-4990-A7A5-3DFC6A5568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632" y="1373559"/>
            <a:ext cx="6340479" cy="5484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15849"/>
      </p:ext>
    </p:extLst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DCF32FFD-DA1F-47E9-99A7-5BEF915E05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4A3ED557-976B-4BFB-AEBA-5A8029E8263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D851DD61-5922-4B41-869D-5F1CAC13B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範例</a:t>
            </a:r>
            <a:r>
              <a:rPr lang="en-US" altLang="zh-TW" dirty="0"/>
              <a:t>:</a:t>
            </a:r>
            <a:r>
              <a:rPr lang="zh-TW" altLang="en-US" dirty="0"/>
              <a:t>字串資料取代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E586214-52B6-4336-A209-C598F07788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59" y="1412776"/>
            <a:ext cx="7636815" cy="5315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5455629"/>
      </p:ext>
    </p:extLst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4FCBF534-7053-461B-9ACC-415C20D7AF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A4AA95CC-5D6A-4E25-AF0B-EAEB7246DA22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C119EEB7-9957-4DB8-A91D-AA10D5CCD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範例</a:t>
            </a:r>
            <a:r>
              <a:rPr lang="en-US" altLang="zh-TW" dirty="0"/>
              <a:t>:</a:t>
            </a:r>
            <a:r>
              <a:rPr lang="zh-TW" altLang="en-US" dirty="0"/>
              <a:t>單字次數計算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7388F49F-7CB3-4F6A-AC58-2D92BC711F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1484784"/>
            <a:ext cx="8362950" cy="506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364109"/>
      </p:ext>
    </p:extLst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4B3EDBC1-7903-45D9-8ADD-7AE7251C15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6ACF3108-AFAF-4C82-9D4E-447AACC4C2B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31C3DE7A-A37C-40B2-B0C6-453FAA7E5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99392"/>
            <a:ext cx="8229600" cy="1219200"/>
          </a:xfrm>
        </p:spPr>
        <p:txBody>
          <a:bodyPr/>
          <a:lstStyle/>
          <a:p>
            <a:r>
              <a:rPr lang="zh-TW" altLang="en-US" dirty="0"/>
              <a:t>範例</a:t>
            </a:r>
            <a:r>
              <a:rPr lang="en-US" altLang="zh-TW" dirty="0"/>
              <a:t>:</a:t>
            </a:r>
            <a:r>
              <a:rPr lang="zh-TW" altLang="en-US" dirty="0"/>
              <a:t>學生基本資料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91A8C15-B1F4-4F10-B056-41ED91F290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1340768"/>
            <a:ext cx="6831484" cy="5426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5868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內容版面配置區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09E18DC-4908-43D4-8C47-033B2BD51319}" type="slidenum">
              <a:rPr lang="zh-TW" altLang="en-US" smtClean="0"/>
              <a:pPr/>
              <a:t>23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範例</a:t>
            </a:r>
            <a:r>
              <a:rPr lang="en-US" altLang="zh-TW" dirty="0"/>
              <a:t>2-1</a:t>
            </a:r>
            <a:r>
              <a:rPr lang="zh-TW" altLang="en-US" dirty="0"/>
              <a:t>：</a:t>
            </a:r>
            <a:r>
              <a:rPr lang="en-US" altLang="zh-TW" dirty="0"/>
              <a:t>ch2\2-1-type.py</a:t>
            </a:r>
            <a:br>
              <a:rPr lang="en-US" altLang="zh-TW" dirty="0"/>
            </a:br>
            <a:endParaRPr lang="zh-TW" altLang="en-US" dirty="0"/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51"/>
          <a:stretch/>
        </p:blipFill>
        <p:spPr>
          <a:xfrm>
            <a:off x="477607" y="1916832"/>
            <a:ext cx="8149913" cy="3168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0371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執行結果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09E18DC-4908-43D4-8C47-033B2BD51319}" type="slidenum">
              <a:rPr lang="zh-TW" altLang="en-US" smtClean="0"/>
              <a:t>24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範例</a:t>
            </a:r>
            <a:r>
              <a:rPr lang="en-US" altLang="zh-TW" dirty="0"/>
              <a:t>2-1</a:t>
            </a:r>
            <a:r>
              <a:rPr lang="zh-TW" altLang="en-US" dirty="0"/>
              <a:t>：</a:t>
            </a:r>
            <a:r>
              <a:rPr lang="en-US" altLang="zh-TW" dirty="0"/>
              <a:t>ch2\2-1-type.py</a:t>
            </a:r>
            <a:endParaRPr lang="zh-TW" altLang="en-US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843"/>
          <a:stretch/>
        </p:blipFill>
        <p:spPr bwMode="auto">
          <a:xfrm>
            <a:off x="1115616" y="2348880"/>
            <a:ext cx="5683159" cy="1543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572780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b="1" dirty="0"/>
              <a:t>何謂變數</a:t>
            </a:r>
            <a:endParaRPr lang="en-US" altLang="zh-TW" b="1" dirty="0"/>
          </a:p>
          <a:p>
            <a:r>
              <a:rPr lang="zh-TW" altLang="en-US" dirty="0"/>
              <a:t>在</a:t>
            </a:r>
            <a:r>
              <a:rPr lang="en-US" altLang="zh-TW" dirty="0"/>
              <a:t>Python</a:t>
            </a:r>
            <a:r>
              <a:rPr lang="zh-TW" altLang="en-US" dirty="0"/>
              <a:t>中任何整數、浮點數、字串、變數與函式都是物件，</a:t>
            </a:r>
            <a:r>
              <a:rPr lang="en-US" altLang="zh-TW" dirty="0"/>
              <a:t>Python</a:t>
            </a:r>
            <a:r>
              <a:rPr lang="zh-TW" altLang="en-US" dirty="0"/>
              <a:t>的變數可以想像為標籤，可以使用「</a:t>
            </a:r>
            <a:r>
              <a:rPr lang="en-US" altLang="zh-TW" dirty="0"/>
              <a:t>=</a:t>
            </a:r>
            <a:r>
              <a:rPr lang="zh-TW" altLang="en-US" dirty="0"/>
              <a:t>」將標籤貼到物件上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09E18DC-4908-43D4-8C47-033B2BD51319}" type="slidenum">
              <a:rPr lang="zh-TW" altLang="en-US" smtClean="0"/>
              <a:t>25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變數</a:t>
            </a: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3808" y="3789040"/>
            <a:ext cx="3816424" cy="20354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301592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>
                <a:solidFill>
                  <a:srgbClr val="FF0000"/>
                </a:solidFill>
              </a:rPr>
              <a:t>變數是將標籤貼在物件上，就指向那個物件</a:t>
            </a:r>
            <a:r>
              <a:rPr lang="zh-TW" altLang="en-US" dirty="0"/>
              <a:t>，程式在運算過程中，對資料進行處理與運算，就是對變數進行處理與運算，就是對變數所對應的物件進行處理與運算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09E18DC-4908-43D4-8C47-033B2BD51319}" type="slidenum">
              <a:rPr lang="zh-TW" altLang="en-US" smtClean="0"/>
              <a:t>26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變數</a:t>
            </a:r>
          </a:p>
        </p:txBody>
      </p:sp>
    </p:spTree>
    <p:extLst>
      <p:ext uri="{BB962C8B-B14F-4D97-AF65-F5344CB8AC3E}">
        <p14:creationId xmlns:p14="http://schemas.microsoft.com/office/powerpoint/2010/main" val="295600303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程式中命名變數的方式通常有固定的規則，如成績就用</a:t>
            </a:r>
            <a:r>
              <a:rPr lang="en-US" altLang="zh-TW" dirty="0">
                <a:solidFill>
                  <a:srgbClr val="FF0000"/>
                </a:solidFill>
              </a:rPr>
              <a:t>score</a:t>
            </a:r>
            <a:r>
              <a:rPr lang="en-US" altLang="zh-TW" dirty="0"/>
              <a:t> </a:t>
            </a:r>
            <a:r>
              <a:rPr lang="zh-TW" altLang="en-US" dirty="0"/>
              <a:t>表示，加總就用</a:t>
            </a:r>
            <a:r>
              <a:rPr lang="en-US" altLang="zh-TW" dirty="0">
                <a:solidFill>
                  <a:srgbClr val="FF0000"/>
                </a:solidFill>
              </a:rPr>
              <a:t>sum</a:t>
            </a:r>
            <a:r>
              <a:rPr lang="en-US" altLang="zh-TW" dirty="0"/>
              <a:t> </a:t>
            </a:r>
            <a:r>
              <a:rPr lang="zh-TW" altLang="en-US" dirty="0"/>
              <a:t>等，再對變數進行運算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09E18DC-4908-43D4-8C47-033B2BD51319}" type="slidenum">
              <a:rPr lang="zh-TW" altLang="en-US" smtClean="0"/>
              <a:t>27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變數</a:t>
            </a: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3470498"/>
            <a:ext cx="7267575" cy="2190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396261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程式碼解說</a:t>
            </a:r>
          </a:p>
          <a:p>
            <a:pPr lvl="1"/>
            <a:r>
              <a:rPr lang="zh-TW" altLang="en-US" b="1" dirty="0"/>
              <a:t>第</a:t>
            </a:r>
            <a:r>
              <a:rPr lang="en-US" altLang="zh-TW" dirty="0"/>
              <a:t>1 </a:t>
            </a:r>
            <a:r>
              <a:rPr lang="zh-TW" altLang="en-US" b="1" dirty="0"/>
              <a:t>行：</a:t>
            </a:r>
            <a:r>
              <a:rPr lang="zh-TW" altLang="en-US" dirty="0"/>
              <a:t>印出變數</a:t>
            </a:r>
            <a:r>
              <a:rPr lang="en-US" altLang="zh-TW" dirty="0"/>
              <a:t>a </a:t>
            </a:r>
            <a:r>
              <a:rPr lang="zh-TW" altLang="en-US" dirty="0"/>
              <a:t>所參考的物件內容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09E18DC-4908-43D4-8C47-033B2BD51319}" type="slidenum">
              <a:rPr lang="zh-TW" altLang="en-US" smtClean="0"/>
              <a:t>28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範例</a:t>
            </a:r>
            <a:r>
              <a:rPr lang="en-US" altLang="zh-TW" dirty="0"/>
              <a:t>2-2-1a</a:t>
            </a:r>
            <a:r>
              <a:rPr lang="zh-TW" altLang="en-US" dirty="0"/>
              <a:t>：</a:t>
            </a:r>
            <a:r>
              <a:rPr lang="en-US" altLang="zh-TW" dirty="0"/>
              <a:t>ch2\2-2-1a-var1.py</a:t>
            </a:r>
          </a:p>
        </p:txBody>
      </p:sp>
      <p:pic>
        <p:nvPicPr>
          <p:cNvPr id="11267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215"/>
          <a:stretch/>
        </p:blipFill>
        <p:spPr bwMode="auto">
          <a:xfrm>
            <a:off x="467544" y="1700807"/>
            <a:ext cx="7795200" cy="5880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9225281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執行結果</a:t>
            </a:r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執行結果說明</a:t>
            </a:r>
          </a:p>
          <a:p>
            <a:pPr lvl="1"/>
            <a:r>
              <a:rPr lang="zh-TW" altLang="en-US" dirty="0"/>
              <a:t>印出變數</a:t>
            </a:r>
            <a:r>
              <a:rPr lang="en-US" altLang="zh-TW" dirty="0"/>
              <a:t>a</a:t>
            </a:r>
            <a:r>
              <a:rPr lang="zh-TW" altLang="en-US" dirty="0"/>
              <a:t>之前，變數</a:t>
            </a:r>
            <a:r>
              <a:rPr lang="en-US" altLang="zh-TW" dirty="0"/>
              <a:t>a</a:t>
            </a:r>
            <a:r>
              <a:rPr lang="zh-TW" altLang="en-US" dirty="0"/>
              <a:t>並未參考到任何物件，出現</a:t>
            </a:r>
            <a:r>
              <a:rPr lang="en-US" altLang="zh-TW" dirty="0" err="1"/>
              <a:t>NameError</a:t>
            </a:r>
            <a:r>
              <a:rPr lang="zh-TW" altLang="en-US" dirty="0"/>
              <a:t>表示變數</a:t>
            </a:r>
            <a:r>
              <a:rPr lang="en-US" altLang="zh-TW" dirty="0"/>
              <a:t>a</a:t>
            </a:r>
            <a:r>
              <a:rPr lang="zh-TW" altLang="en-US" dirty="0"/>
              <a:t>未定義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09E18DC-4908-43D4-8C47-033B2BD51319}" type="slidenum">
              <a:rPr lang="zh-TW" altLang="en-US" smtClean="0"/>
              <a:t>29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範例</a:t>
            </a:r>
            <a:r>
              <a:rPr lang="en-US" altLang="zh-TW" dirty="0"/>
              <a:t>2-2-1a</a:t>
            </a:r>
            <a:r>
              <a:rPr lang="zh-TW" altLang="en-US" dirty="0"/>
              <a:t>：</a:t>
            </a:r>
            <a:r>
              <a:rPr lang="en-US" altLang="zh-TW" dirty="0"/>
              <a:t>ch2\2-2-1a-var1.py</a:t>
            </a:r>
            <a:endParaRPr lang="zh-TW" altLang="en-US" dirty="0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858"/>
          <a:stretch/>
        </p:blipFill>
        <p:spPr bwMode="auto">
          <a:xfrm>
            <a:off x="827584" y="2079104"/>
            <a:ext cx="7372902" cy="228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719336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1989 </a:t>
            </a:r>
            <a:r>
              <a:rPr lang="zh-TW" altLang="en-US" dirty="0"/>
              <a:t>年的聖誕節，</a:t>
            </a:r>
            <a:r>
              <a:rPr lang="en-US" altLang="zh-TW" dirty="0"/>
              <a:t>Guido van </a:t>
            </a:r>
            <a:r>
              <a:rPr lang="en-US" altLang="zh-TW" dirty="0" err="1"/>
              <a:t>Rossum</a:t>
            </a:r>
            <a:r>
              <a:rPr lang="zh-TW" altLang="en-US" dirty="0"/>
              <a:t>在阿姆斯特丹為了消磨假期，開發新的直譯式語言，命名為</a:t>
            </a:r>
            <a:r>
              <a:rPr lang="en-US" altLang="zh-TW" dirty="0"/>
              <a:t>Python</a:t>
            </a:r>
          </a:p>
          <a:p>
            <a:r>
              <a:rPr lang="en-US" altLang="zh-TW" dirty="0"/>
              <a:t>2000</a:t>
            </a:r>
            <a:r>
              <a:rPr lang="zh-TW" altLang="en-US" dirty="0"/>
              <a:t>年</a:t>
            </a:r>
            <a:r>
              <a:rPr lang="en-US" altLang="zh-TW" dirty="0"/>
              <a:t>10</a:t>
            </a:r>
            <a:r>
              <a:rPr lang="zh-TW" altLang="en-US" dirty="0"/>
              <a:t>月</a:t>
            </a:r>
            <a:r>
              <a:rPr lang="en-US" altLang="zh-TW" dirty="0"/>
              <a:t>16</a:t>
            </a:r>
            <a:r>
              <a:rPr lang="zh-TW" altLang="en-US" dirty="0"/>
              <a:t>日發布</a:t>
            </a:r>
            <a:r>
              <a:rPr lang="en-US" altLang="zh-TW" dirty="0"/>
              <a:t>Python 2.0</a:t>
            </a:r>
          </a:p>
          <a:p>
            <a:r>
              <a:rPr lang="en-US" altLang="zh-TW" dirty="0"/>
              <a:t>2008</a:t>
            </a:r>
            <a:r>
              <a:rPr lang="zh-TW" altLang="en-US" dirty="0"/>
              <a:t>年</a:t>
            </a:r>
            <a:r>
              <a:rPr lang="en-US" altLang="zh-TW" dirty="0"/>
              <a:t>12</a:t>
            </a:r>
            <a:r>
              <a:rPr lang="zh-TW" altLang="en-US" dirty="0"/>
              <a:t>月</a:t>
            </a:r>
            <a:r>
              <a:rPr lang="en-US" altLang="zh-TW" dirty="0"/>
              <a:t> </a:t>
            </a:r>
            <a:r>
              <a:rPr lang="zh-TW" altLang="en-US" dirty="0"/>
              <a:t>日發布</a:t>
            </a:r>
            <a:r>
              <a:rPr lang="en-US" altLang="zh-TW" dirty="0"/>
              <a:t>Python 3.0</a:t>
            </a:r>
          </a:p>
          <a:p>
            <a:pPr lvl="1"/>
            <a:r>
              <a:rPr lang="zh-TW" altLang="en-US" dirty="0"/>
              <a:t>此版不完全相容於</a:t>
            </a:r>
            <a:r>
              <a:rPr lang="en-US" altLang="zh-TW" dirty="0"/>
              <a:t>Python 2.0</a:t>
            </a:r>
          </a:p>
          <a:p>
            <a:pPr lvl="1"/>
            <a:r>
              <a:rPr lang="en-US" altLang="zh-TW" dirty="0"/>
              <a:t>Python2.0</a:t>
            </a:r>
            <a:r>
              <a:rPr lang="zh-TW" altLang="en-US" dirty="0"/>
              <a:t>只到</a:t>
            </a:r>
            <a:r>
              <a:rPr lang="en-US" altLang="zh-TW" dirty="0"/>
              <a:t>Python 2.7</a:t>
            </a:r>
            <a:endParaRPr lang="zh-TW" altLang="en-US" dirty="0"/>
          </a:p>
          <a:p>
            <a:r>
              <a:rPr lang="zh-TW" altLang="en-US" dirty="0"/>
              <a:t>所有新功能都加入到</a:t>
            </a:r>
            <a:r>
              <a:rPr lang="en-US" altLang="zh-TW" dirty="0">
                <a:solidFill>
                  <a:srgbClr val="FF0000"/>
                </a:solidFill>
              </a:rPr>
              <a:t>Python 3.0</a:t>
            </a:r>
            <a:r>
              <a:rPr lang="zh-TW" altLang="en-US" dirty="0"/>
              <a:t>以後的版本</a:t>
            </a:r>
            <a:endParaRPr lang="en-US" altLang="zh-TW" dirty="0"/>
          </a:p>
          <a:p>
            <a:r>
              <a:rPr lang="en-US" altLang="zh-TW" dirty="0"/>
              <a:t>2018</a:t>
            </a:r>
            <a:r>
              <a:rPr lang="zh-TW" altLang="en-US" dirty="0"/>
              <a:t>十大程式語言</a:t>
            </a:r>
            <a:endParaRPr lang="en-US" altLang="zh-TW" dirty="0"/>
          </a:p>
          <a:p>
            <a:pPr lvl="1"/>
            <a:r>
              <a:rPr lang="en-US" altLang="zh-TW" dirty="0">
                <a:hlinkClick r:id="rId2"/>
              </a:rPr>
              <a:t>https://www.itread01.com/content/1542721929.html</a:t>
            </a:r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09E18DC-4908-43D4-8C47-033B2BD51319}" type="slidenum">
              <a:rPr lang="zh-TW" altLang="en-US" smtClean="0"/>
              <a:t>3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Python </a:t>
            </a:r>
            <a:r>
              <a:rPr lang="zh-TW" altLang="en-US" b="1" dirty="0"/>
              <a:t>簡介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4609092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執行結果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09E18DC-4908-43D4-8C47-033B2BD51319}" type="slidenum">
              <a:rPr lang="zh-TW" altLang="en-US" smtClean="0"/>
              <a:t>30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範例</a:t>
            </a:r>
            <a:r>
              <a:rPr lang="en-US" altLang="zh-TW" dirty="0"/>
              <a:t>2-2-1b</a:t>
            </a:r>
            <a:r>
              <a:rPr lang="zh-TW" altLang="en-US" dirty="0"/>
              <a:t>：</a:t>
            </a:r>
            <a:r>
              <a:rPr lang="en-US" altLang="zh-TW" dirty="0"/>
              <a:t>ch2\2-2-1b-var2.py</a:t>
            </a:r>
            <a:endParaRPr lang="zh-TW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405"/>
          <a:stretch/>
        </p:blipFill>
        <p:spPr bwMode="auto">
          <a:xfrm>
            <a:off x="883442" y="1751274"/>
            <a:ext cx="7453313" cy="1504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193" t="-11223" r="13258" b="11223"/>
          <a:stretch/>
        </p:blipFill>
        <p:spPr bwMode="auto">
          <a:xfrm>
            <a:off x="166688" y="3933056"/>
            <a:ext cx="8170068" cy="857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8857260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執行結果說明</a:t>
            </a:r>
          </a:p>
          <a:p>
            <a:pPr lvl="1"/>
            <a:r>
              <a:rPr lang="zh-TW" altLang="en-US" dirty="0"/>
              <a:t>變數</a:t>
            </a:r>
            <a:r>
              <a:rPr lang="en-US" altLang="zh-TW" dirty="0"/>
              <a:t>a </a:t>
            </a:r>
            <a:r>
              <a:rPr lang="zh-TW" altLang="en-US" dirty="0"/>
              <a:t>參考整數物件「</a:t>
            </a:r>
            <a:r>
              <a:rPr lang="en-US" altLang="zh-TW" dirty="0"/>
              <a:t>1</a:t>
            </a:r>
            <a:r>
              <a:rPr lang="zh-TW" altLang="en-US" dirty="0"/>
              <a:t>」時，</a:t>
            </a:r>
            <a:r>
              <a:rPr lang="en-US" altLang="zh-TW" dirty="0"/>
              <a:t>id(a) </a:t>
            </a:r>
            <a:r>
              <a:rPr lang="zh-TW" altLang="en-US" dirty="0"/>
              <a:t>為</a:t>
            </a:r>
            <a:r>
              <a:rPr lang="en-US" altLang="zh-TW" dirty="0"/>
              <a:t>500586224</a:t>
            </a:r>
            <a:r>
              <a:rPr lang="zh-TW" altLang="en-US" dirty="0"/>
              <a:t>，</a:t>
            </a:r>
            <a:endParaRPr lang="en-US" altLang="zh-TW" dirty="0"/>
          </a:p>
          <a:p>
            <a:pPr lvl="1"/>
            <a:r>
              <a:rPr lang="en-US" altLang="zh-TW" dirty="0"/>
              <a:t>a </a:t>
            </a:r>
            <a:r>
              <a:rPr lang="zh-TW" altLang="en-US" dirty="0"/>
              <a:t>參考字串物件「</a:t>
            </a:r>
            <a:r>
              <a:rPr lang="en-US" altLang="zh-TW" dirty="0"/>
              <a:t>Python</a:t>
            </a:r>
            <a:r>
              <a:rPr lang="zh-TW" altLang="en-US" dirty="0"/>
              <a:t>」時，</a:t>
            </a:r>
            <a:r>
              <a:rPr lang="en-US" altLang="zh-TW" dirty="0"/>
              <a:t>id(a) </a:t>
            </a:r>
            <a:r>
              <a:rPr lang="zh-TW" altLang="en-US" dirty="0"/>
              <a:t>為</a:t>
            </a:r>
            <a:r>
              <a:rPr lang="en-US" altLang="zh-TW" dirty="0"/>
              <a:t>3136064</a:t>
            </a:r>
            <a:r>
              <a:rPr lang="zh-TW" altLang="en-US" dirty="0"/>
              <a:t>，</a:t>
            </a:r>
            <a:endParaRPr lang="en-US" altLang="zh-TW" dirty="0"/>
          </a:p>
          <a:p>
            <a:pPr lvl="1"/>
            <a:r>
              <a:rPr lang="zh-TW" altLang="en-US" dirty="0"/>
              <a:t>表示變數</a:t>
            </a:r>
            <a:r>
              <a:rPr lang="en-US" altLang="zh-TW" dirty="0"/>
              <a:t>a </a:t>
            </a:r>
            <a:r>
              <a:rPr lang="zh-TW" altLang="en-US" dirty="0"/>
              <a:t>經由「</a:t>
            </a:r>
            <a:r>
              <a:rPr lang="en-US" altLang="zh-TW" dirty="0"/>
              <a:t>=</a:t>
            </a:r>
            <a:r>
              <a:rPr lang="zh-TW" altLang="en-US" dirty="0"/>
              <a:t>」參考到不同的物件，執行時決定變數參考到不同物件，變數不需要事先宣告資料型別就可以使用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09E18DC-4908-43D4-8C47-033B2BD51319}" type="slidenum">
              <a:rPr lang="zh-TW" altLang="en-US" smtClean="0"/>
              <a:t>31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範例</a:t>
            </a:r>
            <a:r>
              <a:rPr lang="en-US" altLang="zh-TW" dirty="0"/>
              <a:t>2-2-1b</a:t>
            </a:r>
            <a:r>
              <a:rPr lang="zh-TW" altLang="en-US" dirty="0"/>
              <a:t>：</a:t>
            </a:r>
            <a:r>
              <a:rPr lang="en-US" altLang="zh-TW" dirty="0"/>
              <a:t>ch2\2-2-1b-var2.py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7838098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執行結果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09E18DC-4908-43D4-8C47-033B2BD51319}" type="slidenum">
              <a:rPr lang="zh-TW" altLang="en-US" smtClean="0"/>
              <a:t>32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範例</a:t>
            </a:r>
            <a:r>
              <a:rPr lang="en-US" altLang="zh-TW" dirty="0"/>
              <a:t>2-2-1c</a:t>
            </a:r>
            <a:r>
              <a:rPr lang="zh-TW" altLang="en-US" dirty="0"/>
              <a:t>：</a:t>
            </a:r>
            <a:r>
              <a:rPr lang="en-US" altLang="zh-TW" dirty="0"/>
              <a:t>ch2\2-2-1c-var3.py</a:t>
            </a:r>
            <a:endParaRPr lang="zh-TW" alt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857"/>
          <a:stretch/>
        </p:blipFill>
        <p:spPr bwMode="auto">
          <a:xfrm>
            <a:off x="677495" y="1460903"/>
            <a:ext cx="7824708" cy="151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573"/>
          <a:stretch/>
        </p:blipFill>
        <p:spPr bwMode="auto">
          <a:xfrm>
            <a:off x="677495" y="3941535"/>
            <a:ext cx="7824708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5753842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執行結果說明</a:t>
            </a:r>
            <a:endParaRPr lang="en-US" altLang="zh-TW" dirty="0"/>
          </a:p>
          <a:p>
            <a:pPr lvl="1"/>
            <a:r>
              <a:rPr lang="zh-TW" altLang="en-US" dirty="0"/>
              <a:t>變數</a:t>
            </a:r>
            <a:r>
              <a:rPr lang="en-US" altLang="zh-TW" dirty="0"/>
              <a:t>x </a:t>
            </a:r>
            <a:r>
              <a:rPr lang="zh-TW" altLang="en-US" dirty="0"/>
              <a:t>參考整數物件「</a:t>
            </a:r>
            <a:r>
              <a:rPr lang="en-US" altLang="zh-TW" dirty="0"/>
              <a:t>1</a:t>
            </a:r>
            <a:r>
              <a:rPr lang="zh-TW" altLang="en-US" dirty="0"/>
              <a:t>」時，</a:t>
            </a:r>
            <a:r>
              <a:rPr lang="en-US" altLang="zh-TW" dirty="0"/>
              <a:t>id(x) </a:t>
            </a:r>
            <a:r>
              <a:rPr lang="zh-TW" altLang="en-US" dirty="0"/>
              <a:t>為</a:t>
            </a:r>
            <a:r>
              <a:rPr lang="en-US" altLang="zh-TW" dirty="0"/>
              <a:t>493311728</a:t>
            </a:r>
            <a:r>
              <a:rPr lang="zh-TW" altLang="en-US" dirty="0"/>
              <a:t>，</a:t>
            </a:r>
            <a:endParaRPr lang="en-US" altLang="zh-TW" dirty="0"/>
          </a:p>
          <a:p>
            <a:pPr lvl="1"/>
            <a:r>
              <a:rPr lang="zh-TW" altLang="en-US" dirty="0"/>
              <a:t>變數</a:t>
            </a:r>
            <a:r>
              <a:rPr lang="en-US" altLang="zh-TW" dirty="0"/>
              <a:t>y </a:t>
            </a:r>
            <a:r>
              <a:rPr lang="zh-TW" altLang="en-US" dirty="0"/>
              <a:t>參考到變數</a:t>
            </a:r>
            <a:r>
              <a:rPr lang="en-US" altLang="zh-TW" dirty="0"/>
              <a:t>x </a:t>
            </a:r>
            <a:r>
              <a:rPr lang="zh-TW" altLang="en-US" dirty="0"/>
              <a:t>所參考物件時，</a:t>
            </a:r>
            <a:r>
              <a:rPr lang="en-US" altLang="zh-TW" dirty="0"/>
              <a:t>id(y) </a:t>
            </a:r>
            <a:r>
              <a:rPr lang="zh-TW" altLang="en-US" dirty="0"/>
              <a:t>為</a:t>
            </a:r>
            <a:r>
              <a:rPr lang="en-US" altLang="zh-TW" dirty="0"/>
              <a:t>493311728</a:t>
            </a:r>
            <a:r>
              <a:rPr lang="zh-TW" altLang="en-US" dirty="0"/>
              <a:t>，</a:t>
            </a:r>
            <a:endParaRPr lang="en-US" altLang="zh-TW" dirty="0"/>
          </a:p>
          <a:p>
            <a:pPr lvl="1"/>
            <a:r>
              <a:rPr lang="zh-TW" altLang="en-US" dirty="0"/>
              <a:t>表示變數</a:t>
            </a:r>
            <a:r>
              <a:rPr lang="en-US" altLang="zh-TW" dirty="0"/>
              <a:t>y </a:t>
            </a:r>
            <a:r>
              <a:rPr lang="zh-TW" altLang="en-US" dirty="0"/>
              <a:t>經由「</a:t>
            </a:r>
            <a:r>
              <a:rPr lang="en-US" altLang="zh-TW" dirty="0"/>
              <a:t>=</a:t>
            </a:r>
            <a:r>
              <a:rPr lang="zh-TW" altLang="en-US" dirty="0"/>
              <a:t>」參考到變數</a:t>
            </a:r>
            <a:r>
              <a:rPr lang="en-US" altLang="zh-TW" dirty="0"/>
              <a:t>x </a:t>
            </a:r>
            <a:r>
              <a:rPr lang="zh-TW" altLang="en-US" dirty="0"/>
              <a:t>所參考的物件，變數</a:t>
            </a:r>
            <a:r>
              <a:rPr lang="en-US" altLang="zh-TW" dirty="0"/>
              <a:t>x </a:t>
            </a:r>
            <a:r>
              <a:rPr lang="zh-TW" altLang="en-US" dirty="0"/>
              <a:t>與變數</a:t>
            </a:r>
            <a:r>
              <a:rPr lang="en-US" altLang="zh-TW" dirty="0"/>
              <a:t>y </a:t>
            </a:r>
            <a:r>
              <a:rPr lang="zh-TW" altLang="en-US" dirty="0"/>
              <a:t>參考到相同物件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09E18DC-4908-43D4-8C47-033B2BD51319}" type="slidenum">
              <a:rPr lang="zh-TW" altLang="en-US" smtClean="0"/>
              <a:t>33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範例</a:t>
            </a:r>
            <a:r>
              <a:rPr lang="en-US" altLang="zh-TW" dirty="0"/>
              <a:t>2-2-1c</a:t>
            </a:r>
            <a:r>
              <a:rPr lang="zh-TW" altLang="en-US" dirty="0"/>
              <a:t>：</a:t>
            </a:r>
            <a:r>
              <a:rPr lang="en-US" altLang="zh-TW" dirty="0"/>
              <a:t>ch2\2-2-1c-var3.py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4497206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變數的命名有一定的規則</a:t>
            </a:r>
            <a:endParaRPr lang="en-US" altLang="zh-TW" dirty="0"/>
          </a:p>
          <a:p>
            <a:pPr lvl="1"/>
            <a:r>
              <a:rPr lang="en-US" altLang="zh-TW" dirty="0"/>
              <a:t>1.</a:t>
            </a:r>
            <a:r>
              <a:rPr lang="zh-TW" altLang="en-US" dirty="0"/>
              <a:t>變數的</a:t>
            </a:r>
            <a:r>
              <a:rPr lang="zh-TW" altLang="en-US" dirty="0">
                <a:solidFill>
                  <a:srgbClr val="FF0000"/>
                </a:solidFill>
              </a:rPr>
              <a:t>第一個字母一定只能是英文大小寫字母、</a:t>
            </a:r>
            <a:r>
              <a:rPr lang="en-US" altLang="zh-TW" dirty="0">
                <a:solidFill>
                  <a:srgbClr val="FF0000"/>
                </a:solidFill>
              </a:rPr>
              <a:t>Unicode</a:t>
            </a:r>
            <a:r>
              <a:rPr lang="zh-TW" altLang="en-US" dirty="0">
                <a:solidFill>
                  <a:srgbClr val="FF0000"/>
                </a:solidFill>
              </a:rPr>
              <a:t>字元或底線</a:t>
            </a:r>
            <a:r>
              <a:rPr lang="en-US" altLang="zh-TW" dirty="0">
                <a:solidFill>
                  <a:srgbClr val="FF0000"/>
                </a:solidFill>
              </a:rPr>
              <a:t>(_)</a:t>
            </a:r>
            <a:r>
              <a:rPr lang="zh-TW" altLang="en-US" dirty="0"/>
              <a:t>，其後可以接英文大小寫字母、</a:t>
            </a:r>
            <a:r>
              <a:rPr lang="en-US" altLang="zh-TW" dirty="0"/>
              <a:t>Unicode</a:t>
            </a:r>
            <a:r>
              <a:rPr lang="zh-TW" altLang="en-US" dirty="0"/>
              <a:t>字元、底線</a:t>
            </a:r>
            <a:r>
              <a:rPr lang="en-US" altLang="zh-TW" dirty="0"/>
              <a:t>(_) </a:t>
            </a:r>
            <a:r>
              <a:rPr lang="zh-TW" altLang="en-US" dirty="0"/>
              <a:t>或數字，也就是不能以數字開頭，</a:t>
            </a:r>
            <a:r>
              <a:rPr lang="en-US" altLang="zh-TW" dirty="0">
                <a:solidFill>
                  <a:srgbClr val="FF0000"/>
                </a:solidFill>
              </a:rPr>
              <a:t>Unicode</a:t>
            </a:r>
            <a:r>
              <a:rPr lang="zh-TW" altLang="en-US" dirty="0">
                <a:solidFill>
                  <a:srgbClr val="FF0000"/>
                </a:solidFill>
              </a:rPr>
              <a:t>字元表示可以使用中文命名變數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09E18DC-4908-43D4-8C47-033B2BD51319}" type="slidenum">
              <a:rPr lang="zh-TW" altLang="en-US" smtClean="0"/>
              <a:t>34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變數的命名</a:t>
            </a:r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786"/>
          <a:stretch/>
        </p:blipFill>
        <p:spPr bwMode="auto">
          <a:xfrm>
            <a:off x="611560" y="3861048"/>
            <a:ext cx="8106055" cy="1809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2032473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altLang="zh-TW" dirty="0"/>
              <a:t>2. </a:t>
            </a:r>
            <a:r>
              <a:rPr lang="zh-TW" altLang="en-US" dirty="0">
                <a:solidFill>
                  <a:srgbClr val="FF0000"/>
                </a:solidFill>
              </a:rPr>
              <a:t>小寫英文字母視為不同變數</a:t>
            </a:r>
            <a:endParaRPr lang="en-US" altLang="zh-TW" dirty="0">
              <a:solidFill>
                <a:srgbClr val="FF0000"/>
              </a:solidFill>
            </a:endParaRPr>
          </a:p>
          <a:p>
            <a:pPr lvl="2"/>
            <a:r>
              <a:rPr lang="en-US" altLang="zh-TW" dirty="0"/>
              <a:t>A </a:t>
            </a:r>
            <a:r>
              <a:rPr lang="zh-TW" altLang="en-US" dirty="0"/>
              <a:t>與</a:t>
            </a:r>
            <a:r>
              <a:rPr lang="en-US" altLang="zh-TW" dirty="0"/>
              <a:t>a </a:t>
            </a:r>
            <a:r>
              <a:rPr lang="zh-TW" altLang="en-US" dirty="0"/>
              <a:t>視為不同的變數</a:t>
            </a:r>
            <a:endParaRPr lang="en-US" altLang="zh-TW" dirty="0"/>
          </a:p>
          <a:p>
            <a:pPr lvl="1"/>
            <a:r>
              <a:rPr lang="en-US" altLang="zh-TW" dirty="0"/>
              <a:t>3. </a:t>
            </a:r>
            <a:r>
              <a:rPr lang="en-US" altLang="zh-TW" dirty="0">
                <a:solidFill>
                  <a:srgbClr val="FF0000"/>
                </a:solidFill>
              </a:rPr>
              <a:t>Python</a:t>
            </a:r>
            <a:r>
              <a:rPr lang="zh-TW" altLang="en-US" dirty="0">
                <a:solidFill>
                  <a:srgbClr val="FF0000"/>
                </a:solidFill>
              </a:rPr>
              <a:t>關鍵字無法命名為變數名稱</a:t>
            </a:r>
            <a:endParaRPr lang="en-US" altLang="zh-TW" dirty="0">
              <a:solidFill>
                <a:srgbClr val="FF0000"/>
              </a:solidFill>
            </a:endParaRPr>
          </a:p>
          <a:p>
            <a:pPr lvl="2"/>
            <a:r>
              <a:rPr lang="zh-TW" altLang="en-US" dirty="0"/>
              <a:t>例如：</a:t>
            </a:r>
            <a:r>
              <a:rPr lang="en-US" altLang="zh-TW" dirty="0"/>
              <a:t>if</a:t>
            </a:r>
            <a:r>
              <a:rPr lang="zh-TW" altLang="en-US" dirty="0"/>
              <a:t>、</a:t>
            </a:r>
            <a:r>
              <a:rPr lang="en-US" altLang="zh-TW" dirty="0"/>
              <a:t>else</a:t>
            </a:r>
            <a:r>
              <a:rPr lang="zh-TW" altLang="en-US" dirty="0"/>
              <a:t>、</a:t>
            </a:r>
            <a:r>
              <a:rPr lang="en-US" altLang="zh-TW" dirty="0" err="1"/>
              <a:t>elif</a:t>
            </a:r>
            <a:r>
              <a:rPr lang="zh-TW" altLang="en-US" dirty="0"/>
              <a:t>、</a:t>
            </a:r>
            <a:r>
              <a:rPr lang="en-US" altLang="zh-TW" dirty="0"/>
              <a:t>for </a:t>
            </a:r>
            <a:r>
              <a:rPr lang="zh-TW" altLang="en-US" dirty="0"/>
              <a:t>等，不能使用這些名稱命名變數</a:t>
            </a:r>
            <a:endParaRPr lang="en-US" altLang="zh-TW" dirty="0"/>
          </a:p>
          <a:p>
            <a:pPr lvl="1"/>
            <a:r>
              <a:rPr lang="en-US" altLang="zh-TW" dirty="0"/>
              <a:t>4. </a:t>
            </a:r>
            <a:r>
              <a:rPr lang="zh-TW" altLang="en-US" dirty="0"/>
              <a:t>變數名稱可以利用多個有意義的小寫單字組合而成，單字之間使用</a:t>
            </a:r>
            <a:r>
              <a:rPr lang="zh-TW" altLang="en-US" dirty="0">
                <a:solidFill>
                  <a:srgbClr val="FF0000"/>
                </a:solidFill>
              </a:rPr>
              <a:t>底線</a:t>
            </a:r>
            <a:r>
              <a:rPr lang="en-US" altLang="zh-TW" dirty="0">
                <a:solidFill>
                  <a:srgbClr val="FF0000"/>
                </a:solidFill>
              </a:rPr>
              <a:t>( _ ) </a:t>
            </a:r>
            <a:r>
              <a:rPr lang="zh-TW" altLang="en-US" dirty="0">
                <a:solidFill>
                  <a:srgbClr val="FF0000"/>
                </a:solidFill>
              </a:rPr>
              <a:t>串接</a:t>
            </a:r>
            <a:r>
              <a:rPr lang="zh-TW" altLang="en-US" dirty="0"/>
              <a:t>，程式設計者較容易閱讀與瞭解</a:t>
            </a:r>
            <a:endParaRPr lang="en-US" altLang="zh-TW" dirty="0"/>
          </a:p>
          <a:p>
            <a:pPr lvl="2"/>
            <a:r>
              <a:rPr lang="zh-TW" altLang="en-US" dirty="0"/>
              <a:t>如表示數學成績的變數可以使用</a:t>
            </a:r>
            <a:r>
              <a:rPr lang="en-US" altLang="zh-TW" dirty="0" err="1"/>
              <a:t>math_score</a:t>
            </a:r>
            <a:r>
              <a:rPr lang="zh-TW" altLang="en-US" dirty="0"/>
              <a:t>來表示，這個規定並沒有強制性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09E18DC-4908-43D4-8C47-033B2BD51319}" type="slidenum">
              <a:rPr lang="zh-TW" altLang="en-US" smtClean="0"/>
              <a:t>35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變數的命名</a:t>
            </a:r>
          </a:p>
        </p:txBody>
      </p:sp>
    </p:spTree>
    <p:extLst>
      <p:ext uri="{BB962C8B-B14F-4D97-AF65-F5344CB8AC3E}">
        <p14:creationId xmlns:p14="http://schemas.microsoft.com/office/powerpoint/2010/main" val="408711614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將數值或變數進行運算，需要使用</a:t>
            </a:r>
            <a:r>
              <a:rPr lang="zh-TW" altLang="en-US" dirty="0">
                <a:solidFill>
                  <a:srgbClr val="FF0000"/>
                </a:solidFill>
              </a:rPr>
              <a:t>運算子</a:t>
            </a:r>
            <a:endParaRPr lang="en-US" altLang="zh-TW" dirty="0">
              <a:solidFill>
                <a:srgbClr val="FF0000"/>
              </a:solidFill>
            </a:endParaRPr>
          </a:p>
          <a:p>
            <a:r>
              <a:rPr lang="zh-TW" altLang="en-US" dirty="0"/>
              <a:t>運算子分成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09E18DC-4908-43D4-8C47-033B2BD51319}" type="slidenum">
              <a:rPr lang="zh-TW" altLang="en-US" smtClean="0"/>
              <a:t>36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運算子</a:t>
            </a:r>
          </a:p>
        </p:txBody>
      </p:sp>
      <p:graphicFrame>
        <p:nvGraphicFramePr>
          <p:cNvPr id="5" name="資料庫圖表 4"/>
          <p:cNvGraphicFramePr/>
          <p:nvPr>
            <p:extLst>
              <p:ext uri="{D42A27DB-BD31-4B8C-83A1-F6EECF244321}">
                <p14:modId xmlns:p14="http://schemas.microsoft.com/office/powerpoint/2010/main" val="687487999"/>
              </p:ext>
            </p:extLst>
          </p:nvPr>
        </p:nvGraphicFramePr>
        <p:xfrm>
          <a:off x="3059832" y="2276872"/>
          <a:ext cx="5533482" cy="37039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3815748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用</a:t>
            </a:r>
            <a:r>
              <a:rPr lang="zh-TW" altLang="en-US" dirty="0">
                <a:solidFill>
                  <a:srgbClr val="FF0000"/>
                </a:solidFill>
              </a:rPr>
              <a:t>等號</a:t>
            </a:r>
            <a:r>
              <a:rPr lang="en-US" altLang="zh-TW" dirty="0">
                <a:solidFill>
                  <a:srgbClr val="FF0000"/>
                </a:solidFill>
              </a:rPr>
              <a:t>(=) </a:t>
            </a:r>
            <a:r>
              <a:rPr lang="zh-TW" altLang="en-US" dirty="0"/>
              <a:t>表示，意思是等號右邊先運算，再將運算結果指定給左邊的變數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09E18DC-4908-43D4-8C47-033B2BD51319}" type="slidenum">
              <a:rPr lang="zh-TW" altLang="en-US" smtClean="0"/>
              <a:t>37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指定運算子</a:t>
            </a:r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760" y="3172569"/>
            <a:ext cx="4288758" cy="25606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2454251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算術運算子為數學的運算子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09E18DC-4908-43D4-8C47-033B2BD51319}" type="slidenum">
              <a:rPr lang="zh-TW" altLang="en-US" smtClean="0"/>
              <a:t>38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算術運算子</a:t>
            </a:r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2060848"/>
            <a:ext cx="8036244" cy="37037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9871570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在程式中</a:t>
            </a:r>
            <a:r>
              <a:rPr lang="zh-TW" altLang="en-US" dirty="0">
                <a:solidFill>
                  <a:srgbClr val="FF0000"/>
                </a:solidFill>
              </a:rPr>
              <a:t>乘號</a:t>
            </a:r>
            <a:r>
              <a:rPr lang="zh-TW" altLang="en-US" dirty="0"/>
              <a:t>不可以忽略，</a:t>
            </a:r>
            <a:r>
              <a:rPr lang="zh-TW" altLang="en-US" dirty="0">
                <a:solidFill>
                  <a:srgbClr val="FF0000"/>
                </a:solidFill>
              </a:rPr>
              <a:t>先乘除後加減</a:t>
            </a:r>
            <a:r>
              <a:rPr lang="zh-TW" altLang="en-US" dirty="0"/>
              <a:t>，使用小括號括起來的部分優先計算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09E18DC-4908-43D4-8C47-033B2BD51319}" type="slidenum">
              <a:rPr lang="zh-TW" altLang="en-US" smtClean="0"/>
              <a:t>39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算術運算子</a:t>
            </a:r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2708920"/>
            <a:ext cx="8056996" cy="18320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160425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Python</a:t>
            </a:r>
            <a:r>
              <a:rPr lang="zh-TW" altLang="en-US" dirty="0"/>
              <a:t>是支援程序導向、物件導向的</a:t>
            </a:r>
            <a:r>
              <a:rPr lang="zh-TW" altLang="en-US" dirty="0">
                <a:solidFill>
                  <a:srgbClr val="FF0000"/>
                </a:solidFill>
              </a:rPr>
              <a:t>動態語言</a:t>
            </a:r>
            <a:endParaRPr lang="en-US" altLang="zh-TW" dirty="0">
              <a:solidFill>
                <a:srgbClr val="FF0000"/>
              </a:solidFill>
            </a:endParaRPr>
          </a:p>
          <a:p>
            <a:pPr lvl="1"/>
            <a:r>
              <a:rPr lang="zh-TW" altLang="en-US" dirty="0"/>
              <a:t>動態語言不需事先宣告變數的資料型別，變數的資料型別可以在執行時再指定</a:t>
            </a:r>
            <a:endParaRPr lang="en-US" altLang="zh-TW" dirty="0"/>
          </a:p>
          <a:p>
            <a:r>
              <a:rPr lang="en-US" altLang="zh-TW" dirty="0"/>
              <a:t>Python</a:t>
            </a:r>
            <a:r>
              <a:rPr lang="zh-TW" altLang="en-US" dirty="0"/>
              <a:t>使用</a:t>
            </a:r>
            <a:r>
              <a:rPr lang="zh-TW" altLang="en-US" dirty="0">
                <a:solidFill>
                  <a:srgbClr val="FF0000"/>
                </a:solidFill>
              </a:rPr>
              <a:t>直譯器</a:t>
            </a:r>
            <a:r>
              <a:rPr lang="zh-TW" altLang="en-US" dirty="0"/>
              <a:t>執行程式</a:t>
            </a:r>
            <a:endParaRPr lang="en-US" altLang="zh-TW" dirty="0"/>
          </a:p>
          <a:p>
            <a:pPr lvl="1"/>
            <a:r>
              <a:rPr lang="zh-TW" altLang="en-US" dirty="0"/>
              <a:t>直譯器從頭到尾一行接著一行執行程式碼，又稱作</a:t>
            </a:r>
            <a:r>
              <a:rPr lang="zh-TW" altLang="en-US" dirty="0">
                <a:solidFill>
                  <a:srgbClr val="FF0000"/>
                </a:solidFill>
              </a:rPr>
              <a:t>腳本語言</a:t>
            </a:r>
            <a:r>
              <a:rPr lang="en-US" altLang="zh-TW" dirty="0"/>
              <a:t>(scripting language)</a:t>
            </a:r>
            <a:r>
              <a:rPr lang="zh-TW" altLang="en-US" dirty="0"/>
              <a:t>，不需要編譯就可以執行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09E18DC-4908-43D4-8C47-033B2BD51319}" type="slidenum">
              <a:rPr lang="zh-TW" altLang="en-US" smtClean="0"/>
              <a:t>4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Python </a:t>
            </a:r>
            <a:r>
              <a:rPr lang="zh-TW" altLang="en-US" dirty="0"/>
              <a:t>簡介</a:t>
            </a:r>
          </a:p>
        </p:txBody>
      </p:sp>
    </p:spTree>
    <p:extLst>
      <p:ext uri="{BB962C8B-B14F-4D97-AF65-F5344CB8AC3E}">
        <p14:creationId xmlns:p14="http://schemas.microsoft.com/office/powerpoint/2010/main" val="303529472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09E18DC-4908-43D4-8C47-033B2BD51319}" type="slidenum">
              <a:rPr lang="zh-TW" altLang="en-US" smtClean="0"/>
              <a:t>40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算術運算子</a:t>
            </a:r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700808"/>
            <a:ext cx="7904559" cy="33090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4382833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09E18DC-4908-43D4-8C47-033B2BD51319}" type="slidenum">
              <a:rPr lang="zh-TW" altLang="en-US" smtClean="0"/>
              <a:t>41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算術運算子</a:t>
            </a:r>
          </a:p>
        </p:txBody>
      </p:sp>
      <p:grpSp>
        <p:nvGrpSpPr>
          <p:cNvPr id="5" name="群組 4"/>
          <p:cNvGrpSpPr/>
          <p:nvPr/>
        </p:nvGrpSpPr>
        <p:grpSpPr>
          <a:xfrm>
            <a:off x="611560" y="1700808"/>
            <a:ext cx="7875984" cy="3477567"/>
            <a:chOff x="152400" y="2100263"/>
            <a:chExt cx="8839200" cy="4053631"/>
          </a:xfrm>
        </p:grpSpPr>
        <p:pic>
          <p:nvPicPr>
            <p:cNvPr id="18434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2400" y="2100263"/>
              <a:ext cx="8839200" cy="26574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8435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2400" y="4725144"/>
              <a:ext cx="8839200" cy="14287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34766414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09E18DC-4908-43D4-8C47-033B2BD51319}" type="slidenum">
              <a:rPr lang="zh-TW" altLang="en-US" smtClean="0"/>
              <a:t>42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332656"/>
            <a:ext cx="8229600" cy="990600"/>
          </a:xfrm>
        </p:spPr>
        <p:txBody>
          <a:bodyPr/>
          <a:lstStyle/>
          <a:p>
            <a:r>
              <a:rPr lang="zh-TW" altLang="en-US" dirty="0"/>
              <a:t>比較運算子</a:t>
            </a:r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1456089"/>
            <a:ext cx="7776864" cy="48532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3463370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邏輯運算子有三種運算子</a:t>
            </a:r>
            <a:endParaRPr lang="en-US" altLang="zh-TW" dirty="0"/>
          </a:p>
          <a:p>
            <a:pPr lvl="1"/>
            <a:r>
              <a:rPr lang="zh-TW" altLang="en-US" dirty="0">
                <a:solidFill>
                  <a:srgbClr val="FF0000"/>
                </a:solidFill>
              </a:rPr>
              <a:t>且</a:t>
            </a:r>
            <a:r>
              <a:rPr lang="en-US" altLang="zh-TW" dirty="0">
                <a:solidFill>
                  <a:srgbClr val="FF0000"/>
                </a:solidFill>
              </a:rPr>
              <a:t>(and)</a:t>
            </a:r>
          </a:p>
          <a:p>
            <a:pPr lvl="1"/>
            <a:r>
              <a:rPr lang="zh-TW" altLang="en-US" dirty="0">
                <a:solidFill>
                  <a:srgbClr val="FF0000"/>
                </a:solidFill>
              </a:rPr>
              <a:t>或</a:t>
            </a:r>
            <a:r>
              <a:rPr lang="en-US" altLang="zh-TW" dirty="0">
                <a:solidFill>
                  <a:srgbClr val="FF0000"/>
                </a:solidFill>
              </a:rPr>
              <a:t>(or)</a:t>
            </a:r>
          </a:p>
          <a:p>
            <a:pPr lvl="1"/>
            <a:r>
              <a:rPr lang="zh-TW" altLang="en-US" dirty="0">
                <a:solidFill>
                  <a:srgbClr val="FF0000"/>
                </a:solidFill>
              </a:rPr>
              <a:t>非</a:t>
            </a:r>
            <a:r>
              <a:rPr lang="en-US" altLang="zh-TW" dirty="0">
                <a:solidFill>
                  <a:srgbClr val="FF0000"/>
                </a:solidFill>
              </a:rPr>
              <a:t>(not)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09E18DC-4908-43D4-8C47-033B2BD51319}" type="slidenum">
              <a:rPr lang="zh-TW" altLang="en-US" smtClean="0"/>
              <a:t>43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邏輯運算子</a:t>
            </a:r>
          </a:p>
        </p:txBody>
      </p:sp>
    </p:spTree>
    <p:extLst>
      <p:ext uri="{BB962C8B-B14F-4D97-AF65-F5344CB8AC3E}">
        <p14:creationId xmlns:p14="http://schemas.microsoft.com/office/powerpoint/2010/main" val="327893168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(X and Y)</a:t>
            </a:r>
            <a:r>
              <a:rPr lang="zh-TW" altLang="en-US" b="1" dirty="0"/>
              <a:t>：</a:t>
            </a:r>
            <a:r>
              <a:rPr lang="zh-TW" altLang="en-US" dirty="0"/>
              <a:t>當Ｘ是</a:t>
            </a:r>
            <a:r>
              <a:rPr lang="en-US" altLang="zh-TW" dirty="0"/>
              <a:t>True</a:t>
            </a:r>
            <a:r>
              <a:rPr lang="zh-TW" altLang="en-US" dirty="0"/>
              <a:t>，Ｙ也是</a:t>
            </a:r>
            <a:r>
              <a:rPr lang="en-US" altLang="zh-TW" dirty="0"/>
              <a:t>True</a:t>
            </a:r>
            <a:r>
              <a:rPr lang="zh-TW" altLang="en-US" dirty="0"/>
              <a:t>，結果為</a:t>
            </a:r>
            <a:r>
              <a:rPr lang="en-US" altLang="zh-TW" dirty="0"/>
              <a:t>True</a:t>
            </a:r>
            <a:r>
              <a:rPr lang="zh-TW" altLang="en-US" dirty="0"/>
              <a:t>；</a:t>
            </a:r>
            <a:r>
              <a:rPr lang="en-US" altLang="zh-TW" dirty="0"/>
              <a:t>X </a:t>
            </a:r>
            <a:r>
              <a:rPr lang="zh-TW" altLang="en-US" dirty="0"/>
              <a:t>與</a:t>
            </a:r>
            <a:r>
              <a:rPr lang="en-US" altLang="zh-TW" dirty="0"/>
              <a:t>Y </a:t>
            </a:r>
            <a:r>
              <a:rPr lang="zh-TW" altLang="en-US" dirty="0"/>
              <a:t>只要其中一個為</a:t>
            </a:r>
            <a:r>
              <a:rPr lang="en-US" altLang="zh-TW" dirty="0"/>
              <a:t>False</a:t>
            </a:r>
            <a:r>
              <a:rPr lang="zh-TW" altLang="en-US" dirty="0"/>
              <a:t>，結果為</a:t>
            </a:r>
            <a:r>
              <a:rPr lang="en-US" altLang="zh-TW" dirty="0"/>
              <a:t>False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09E18DC-4908-43D4-8C47-033B2BD51319}" type="slidenum">
              <a:rPr lang="zh-TW" altLang="en-US" smtClean="0"/>
              <a:t>44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邏輯運算子</a:t>
            </a:r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2924944"/>
            <a:ext cx="8317557" cy="13773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1875168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(X or Y)</a:t>
            </a:r>
            <a:r>
              <a:rPr lang="zh-TW" altLang="en-US" b="1" dirty="0"/>
              <a:t>：</a:t>
            </a:r>
            <a:r>
              <a:rPr lang="zh-TW" altLang="en-US" dirty="0"/>
              <a:t>當Ｘ與Ｙ其中一個為</a:t>
            </a:r>
            <a:r>
              <a:rPr lang="en-US" altLang="zh-TW" dirty="0"/>
              <a:t>True</a:t>
            </a:r>
            <a:r>
              <a:rPr lang="zh-TW" altLang="en-US" dirty="0"/>
              <a:t>，則結果為</a:t>
            </a:r>
            <a:r>
              <a:rPr lang="en-US" altLang="zh-TW" dirty="0"/>
              <a:t>True</a:t>
            </a:r>
            <a:r>
              <a:rPr lang="zh-TW" altLang="en-US" dirty="0"/>
              <a:t>；當</a:t>
            </a:r>
            <a:r>
              <a:rPr lang="en-US" altLang="zh-TW" dirty="0"/>
              <a:t>X </a:t>
            </a:r>
            <a:r>
              <a:rPr lang="zh-TW" altLang="en-US" dirty="0"/>
              <a:t>是</a:t>
            </a:r>
            <a:r>
              <a:rPr lang="en-US" altLang="zh-TW" dirty="0"/>
              <a:t>False </a:t>
            </a:r>
            <a:r>
              <a:rPr lang="zh-TW" altLang="en-US" dirty="0"/>
              <a:t>且</a:t>
            </a:r>
            <a:r>
              <a:rPr lang="en-US" altLang="zh-TW" dirty="0"/>
              <a:t>Y </a:t>
            </a:r>
            <a:r>
              <a:rPr lang="zh-TW" altLang="en-US" dirty="0"/>
              <a:t>也是</a:t>
            </a:r>
            <a:r>
              <a:rPr lang="en-US" altLang="zh-TW" dirty="0"/>
              <a:t>False</a:t>
            </a:r>
            <a:r>
              <a:rPr lang="zh-TW" altLang="en-US" dirty="0"/>
              <a:t>，則結果為</a:t>
            </a:r>
            <a:r>
              <a:rPr lang="en-US" altLang="zh-TW" dirty="0"/>
              <a:t>False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09E18DC-4908-43D4-8C47-033B2BD51319}" type="slidenum">
              <a:rPr lang="zh-TW" altLang="en-US" smtClean="0"/>
              <a:t>45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邏輯運算子</a:t>
            </a:r>
          </a:p>
        </p:txBody>
      </p:sp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2996952"/>
            <a:ext cx="8159253" cy="13290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5135693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(not X)</a:t>
            </a:r>
            <a:r>
              <a:rPr lang="zh-TW" altLang="en-US" b="1" dirty="0"/>
              <a:t>：</a:t>
            </a:r>
            <a:r>
              <a:rPr lang="zh-TW" altLang="en-US" dirty="0"/>
              <a:t>若</a:t>
            </a:r>
            <a:r>
              <a:rPr lang="en-US" altLang="zh-TW" dirty="0"/>
              <a:t>X </a:t>
            </a:r>
            <a:r>
              <a:rPr lang="zh-TW" altLang="en-US" dirty="0"/>
              <a:t>為</a:t>
            </a:r>
            <a:r>
              <a:rPr lang="en-US" altLang="zh-TW" dirty="0"/>
              <a:t>True</a:t>
            </a:r>
            <a:r>
              <a:rPr lang="zh-TW" altLang="en-US" dirty="0"/>
              <a:t>，</a:t>
            </a:r>
            <a:r>
              <a:rPr lang="en-US" altLang="zh-TW" dirty="0"/>
              <a:t>not X </a:t>
            </a:r>
            <a:r>
              <a:rPr lang="zh-TW" altLang="en-US" dirty="0"/>
              <a:t>結果為</a:t>
            </a:r>
            <a:r>
              <a:rPr lang="en-US" altLang="zh-TW" dirty="0"/>
              <a:t>False</a:t>
            </a:r>
            <a:r>
              <a:rPr lang="zh-TW" altLang="en-US" dirty="0"/>
              <a:t>；若</a:t>
            </a:r>
            <a:r>
              <a:rPr lang="en-US" altLang="zh-TW" dirty="0"/>
              <a:t>X</a:t>
            </a:r>
            <a:r>
              <a:rPr lang="zh-TW" altLang="en-US" dirty="0"/>
              <a:t>為</a:t>
            </a:r>
            <a:r>
              <a:rPr lang="en-US" altLang="zh-TW" dirty="0"/>
              <a:t>False</a:t>
            </a:r>
            <a:r>
              <a:rPr lang="zh-TW" altLang="en-US" dirty="0"/>
              <a:t>，</a:t>
            </a:r>
            <a:r>
              <a:rPr lang="en-US" altLang="zh-TW" dirty="0"/>
              <a:t>not X</a:t>
            </a:r>
            <a:r>
              <a:rPr lang="zh-TW" altLang="en-US" dirty="0"/>
              <a:t>結果為</a:t>
            </a:r>
            <a:r>
              <a:rPr lang="en-US" altLang="zh-TW" dirty="0"/>
              <a:t>True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09E18DC-4908-43D4-8C47-033B2BD51319}" type="slidenum">
              <a:rPr lang="zh-TW" altLang="en-US" smtClean="0"/>
              <a:t>46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邏輯運算子</a:t>
            </a:r>
          </a:p>
        </p:txBody>
      </p:sp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2780928"/>
            <a:ext cx="7871221" cy="12991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1135168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可以使用邏輯運算子連結多個條件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09E18DC-4908-43D4-8C47-033B2BD51319}" type="slidenum">
              <a:rPr lang="zh-TW" altLang="en-US" smtClean="0"/>
              <a:t>47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充電時間</a:t>
            </a:r>
          </a:p>
        </p:txBody>
      </p:sp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2348880"/>
            <a:ext cx="8034287" cy="32965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6981026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運算子的運算先後順序是有規則的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09E18DC-4908-43D4-8C47-033B2BD51319}" type="slidenum">
              <a:rPr lang="zh-TW" altLang="en-US" smtClean="0"/>
              <a:t>48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運算子優先權次序</a:t>
            </a:r>
          </a:p>
        </p:txBody>
      </p:sp>
      <p:grpSp>
        <p:nvGrpSpPr>
          <p:cNvPr id="5" name="群組 4"/>
          <p:cNvGrpSpPr/>
          <p:nvPr/>
        </p:nvGrpSpPr>
        <p:grpSpPr>
          <a:xfrm>
            <a:off x="395536" y="2276872"/>
            <a:ext cx="8375277" cy="3827090"/>
            <a:chOff x="157163" y="2276872"/>
            <a:chExt cx="8829675" cy="3962400"/>
          </a:xfrm>
        </p:grpSpPr>
        <p:pic>
          <p:nvPicPr>
            <p:cNvPr id="29700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7163" y="2276872"/>
              <a:ext cx="8829675" cy="39624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9701" name="Picture 5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9552" y="5970612"/>
              <a:ext cx="266700" cy="2667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71811842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09E18DC-4908-43D4-8C47-033B2BD51319}" type="slidenum">
              <a:rPr lang="zh-TW" altLang="en-US" smtClean="0"/>
              <a:t>49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grpSp>
        <p:nvGrpSpPr>
          <p:cNvPr id="6" name="群組 5"/>
          <p:cNvGrpSpPr/>
          <p:nvPr/>
        </p:nvGrpSpPr>
        <p:grpSpPr>
          <a:xfrm>
            <a:off x="679252" y="620688"/>
            <a:ext cx="7992888" cy="5616624"/>
            <a:chOff x="161925" y="404664"/>
            <a:chExt cx="8820150" cy="6327948"/>
          </a:xfrm>
        </p:grpSpPr>
        <p:grpSp>
          <p:nvGrpSpPr>
            <p:cNvPr id="5" name="群組 4"/>
            <p:cNvGrpSpPr/>
            <p:nvPr/>
          </p:nvGrpSpPr>
          <p:grpSpPr>
            <a:xfrm>
              <a:off x="161925" y="404664"/>
              <a:ext cx="8820150" cy="6327948"/>
              <a:chOff x="161925" y="485428"/>
              <a:chExt cx="8820150" cy="6327948"/>
            </a:xfrm>
          </p:grpSpPr>
          <p:pic>
            <p:nvPicPr>
              <p:cNvPr id="30722" name="Picture 2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61925" y="926926"/>
                <a:ext cx="8820150" cy="58864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30723" name="Picture 3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66688" y="485428"/>
                <a:ext cx="8810625" cy="4953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</p:grpSp>
        <p:pic>
          <p:nvPicPr>
            <p:cNvPr id="30724" name="Picture 4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7544" y="908720"/>
              <a:ext cx="276225" cy="2952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30725" name="Picture 5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8876" y="6453336"/>
              <a:ext cx="266700" cy="2667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0482896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Python</a:t>
            </a:r>
            <a:r>
              <a:rPr lang="zh-TW" altLang="en-US" dirty="0"/>
              <a:t>提供許多標準函式庫，又稱</a:t>
            </a:r>
            <a:r>
              <a:rPr lang="zh-TW" altLang="en-US" dirty="0">
                <a:solidFill>
                  <a:srgbClr val="FF0000"/>
                </a:solidFill>
              </a:rPr>
              <a:t>內建電池</a:t>
            </a:r>
            <a:r>
              <a:rPr lang="en-US" altLang="zh-TW" dirty="0"/>
              <a:t>(batteries included)</a:t>
            </a:r>
            <a:r>
              <a:rPr lang="zh-TW" altLang="en-US" dirty="0"/>
              <a:t>，並有許多</a:t>
            </a:r>
            <a:r>
              <a:rPr lang="zh-TW" altLang="en-US" dirty="0">
                <a:solidFill>
                  <a:srgbClr val="FF0000"/>
                </a:solidFill>
              </a:rPr>
              <a:t>第</a:t>
            </a:r>
            <a:r>
              <a:rPr lang="en-US" altLang="zh-TW" dirty="0">
                <a:solidFill>
                  <a:srgbClr val="FF0000"/>
                </a:solidFill>
              </a:rPr>
              <a:t>3</a:t>
            </a:r>
            <a:r>
              <a:rPr lang="zh-TW" altLang="en-US" dirty="0">
                <a:solidFill>
                  <a:srgbClr val="FF0000"/>
                </a:solidFill>
              </a:rPr>
              <a:t>方模組</a:t>
            </a:r>
            <a:r>
              <a:rPr lang="en-US" altLang="zh-TW" dirty="0"/>
              <a:t>(third-party module)</a:t>
            </a:r>
            <a:r>
              <a:rPr lang="zh-TW" altLang="en-US" dirty="0"/>
              <a:t>可以使用</a:t>
            </a:r>
            <a:endParaRPr lang="en-US" altLang="zh-TW" dirty="0"/>
          </a:p>
          <a:p>
            <a:r>
              <a:rPr lang="en-US" altLang="zh-TW" dirty="0"/>
              <a:t>Python</a:t>
            </a:r>
            <a:r>
              <a:rPr lang="zh-TW" altLang="en-US" dirty="0"/>
              <a:t>使用</a:t>
            </a:r>
            <a:r>
              <a:rPr lang="zh-TW" altLang="en-US" dirty="0">
                <a:solidFill>
                  <a:srgbClr val="FF0000"/>
                </a:solidFill>
              </a:rPr>
              <a:t>縮排方式</a:t>
            </a:r>
            <a:r>
              <a:rPr lang="zh-TW" altLang="en-US" dirty="0"/>
              <a:t>表達程式區塊，語法直覺而簡單</a:t>
            </a:r>
            <a:endParaRPr lang="en-US" altLang="zh-TW" dirty="0"/>
          </a:p>
          <a:p>
            <a:r>
              <a:rPr lang="en-US" altLang="zh-TW" dirty="0"/>
              <a:t>Python</a:t>
            </a:r>
            <a:r>
              <a:rPr lang="zh-TW" altLang="en-US" dirty="0"/>
              <a:t>常用於字串處理、數學運算、科學計算、系統管理、網頁框架、大數據分析與網頁分析等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09E18DC-4908-43D4-8C47-033B2BD51319}" type="slidenum">
              <a:rPr lang="zh-TW" altLang="en-US" smtClean="0"/>
              <a:t>5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Python </a:t>
            </a:r>
            <a:r>
              <a:rPr lang="zh-TW" altLang="en-US" dirty="0"/>
              <a:t>簡介</a:t>
            </a:r>
          </a:p>
        </p:txBody>
      </p:sp>
    </p:spTree>
    <p:extLst>
      <p:ext uri="{BB962C8B-B14F-4D97-AF65-F5344CB8AC3E}">
        <p14:creationId xmlns:p14="http://schemas.microsoft.com/office/powerpoint/2010/main" val="59699394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09E18DC-4908-43D4-8C47-033B2BD51319}" type="slidenum">
              <a:rPr lang="zh-TW" altLang="en-US" smtClean="0"/>
              <a:t>50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運算子優先權次序</a:t>
            </a:r>
          </a:p>
        </p:txBody>
      </p:sp>
      <p:grpSp>
        <p:nvGrpSpPr>
          <p:cNvPr id="10" name="群組 9"/>
          <p:cNvGrpSpPr/>
          <p:nvPr/>
        </p:nvGrpSpPr>
        <p:grpSpPr>
          <a:xfrm>
            <a:off x="683568" y="2121055"/>
            <a:ext cx="7607417" cy="2448272"/>
            <a:chOff x="157163" y="1781572"/>
            <a:chExt cx="8829675" cy="2823766"/>
          </a:xfrm>
        </p:grpSpPr>
        <p:grpSp>
          <p:nvGrpSpPr>
            <p:cNvPr id="11" name="群組 10"/>
            <p:cNvGrpSpPr/>
            <p:nvPr/>
          </p:nvGrpSpPr>
          <p:grpSpPr>
            <a:xfrm>
              <a:off x="157163" y="1781572"/>
              <a:ext cx="8829675" cy="2823766"/>
              <a:chOff x="157163" y="1781572"/>
              <a:chExt cx="8829675" cy="2823766"/>
            </a:xfrm>
          </p:grpSpPr>
          <p:pic>
            <p:nvPicPr>
              <p:cNvPr id="13" name="Picture 2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66688" y="1781572"/>
                <a:ext cx="8810625" cy="4953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4" name="Picture 3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57163" y="2252663"/>
                <a:ext cx="8829675" cy="235267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</p:grpSp>
        <p:pic>
          <p:nvPicPr>
            <p:cNvPr id="12" name="Picture 4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9552" y="2276872"/>
              <a:ext cx="276225" cy="2952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77326345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E337F80F-A600-4773-90B5-2E45468D05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import math  (</a:t>
            </a:r>
            <a:r>
              <a:rPr lang="zh-TW" altLang="en-US" dirty="0"/>
              <a:t>數學模組</a:t>
            </a:r>
            <a:r>
              <a:rPr lang="en-US" altLang="zh-TW" dirty="0"/>
              <a:t>)</a:t>
            </a:r>
          </a:p>
          <a:p>
            <a:pPr lvl="1"/>
            <a:r>
              <a:rPr lang="zh-TW" altLang="en-US" dirty="0"/>
              <a:t>常數</a:t>
            </a:r>
            <a:r>
              <a:rPr lang="en-US" altLang="zh-TW" dirty="0"/>
              <a:t>: pi, e</a:t>
            </a:r>
          </a:p>
          <a:p>
            <a:pPr lvl="1"/>
            <a:r>
              <a:rPr lang="zh-TW" altLang="en-US" dirty="0"/>
              <a:t>常用函數</a:t>
            </a:r>
            <a:endParaRPr lang="en-US" altLang="zh-TW" dirty="0"/>
          </a:p>
          <a:p>
            <a:pPr lvl="2"/>
            <a:r>
              <a:rPr lang="zh-TW" altLang="en-US" dirty="0"/>
              <a:t>三角函數</a:t>
            </a:r>
            <a:r>
              <a:rPr lang="en-US" altLang="zh-TW" dirty="0"/>
              <a:t>:sin(), cos(), tan()…</a:t>
            </a:r>
          </a:p>
          <a:p>
            <a:pPr lvl="2"/>
            <a:r>
              <a:rPr lang="zh-TW" altLang="en-US" dirty="0"/>
              <a:t>取整數</a:t>
            </a:r>
            <a:r>
              <a:rPr lang="en-US" altLang="zh-TW" dirty="0"/>
              <a:t>:ceil(), floor()</a:t>
            </a:r>
          </a:p>
          <a:p>
            <a:r>
              <a:rPr lang="zh-TW" altLang="en-US" dirty="0"/>
              <a:t>常用函數</a:t>
            </a:r>
            <a:endParaRPr lang="en-US" altLang="zh-TW" dirty="0"/>
          </a:p>
          <a:p>
            <a:pPr lvl="1"/>
            <a:r>
              <a:rPr lang="en-US" altLang="zh-TW" dirty="0"/>
              <a:t>abs()</a:t>
            </a:r>
          </a:p>
          <a:p>
            <a:pPr lvl="1"/>
            <a:r>
              <a:rPr lang="en-US" altLang="zh-TW" dirty="0"/>
              <a:t>max(), min()</a:t>
            </a:r>
          </a:p>
          <a:p>
            <a:pPr lvl="1"/>
            <a:r>
              <a:rPr lang="en-US" altLang="zh-TW" dirty="0"/>
              <a:t>sum()</a:t>
            </a:r>
          </a:p>
          <a:p>
            <a:pPr lvl="1"/>
            <a:r>
              <a:rPr lang="en-US" altLang="zh-TW" dirty="0"/>
              <a:t>round(x), round(</a:t>
            </a:r>
            <a:r>
              <a:rPr lang="en-US" altLang="zh-TW" dirty="0" err="1"/>
              <a:t>x,n</a:t>
            </a:r>
            <a:r>
              <a:rPr lang="en-US" altLang="zh-TW" dirty="0"/>
              <a:t>)</a:t>
            </a:r>
          </a:p>
          <a:p>
            <a:pPr lvl="1"/>
            <a:endParaRPr lang="en-US" altLang="zh-TW" dirty="0"/>
          </a:p>
          <a:p>
            <a:pPr lvl="2"/>
            <a:endParaRPr lang="zh-TW" altLang="en-US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6DE024F7-1A56-453E-856C-B881E55839C2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8E82AE6F-B65F-4673-B3B0-4C9517D45B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內建函數</a:t>
            </a:r>
          </a:p>
        </p:txBody>
      </p:sp>
    </p:spTree>
    <p:extLst>
      <p:ext uri="{BB962C8B-B14F-4D97-AF65-F5344CB8AC3E}">
        <p14:creationId xmlns:p14="http://schemas.microsoft.com/office/powerpoint/2010/main" val="215390482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EB642FD7-700D-44B8-A5F1-090263D4E5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DD922A4B-8411-42F5-AC0D-11703970C3B5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AEC40290-C736-4267-98BF-21535A2F2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範例</a:t>
            </a:r>
            <a:r>
              <a:rPr lang="en-US" altLang="zh-TW" dirty="0"/>
              <a:t>:</a:t>
            </a:r>
            <a:r>
              <a:rPr lang="zh-TW" altLang="en-US" dirty="0"/>
              <a:t>圓形面積計算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9ABBAC1-2FB6-4456-9A29-D71EC4DA13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1340768"/>
            <a:ext cx="7450276" cy="54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10206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A6B00C62-208B-47D7-BBA4-2D8F5B9D89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1C0C1474-2362-4B72-9ED1-A07661D92A9F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75D4AA8B-94C6-48DB-9B37-756FE07DC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範例</a:t>
            </a:r>
            <a:r>
              <a:rPr lang="en-US" altLang="zh-TW" dirty="0"/>
              <a:t>:</a:t>
            </a:r>
            <a:r>
              <a:rPr lang="zh-TW" altLang="en-US" dirty="0"/>
              <a:t>公里英哩轉換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5425266-56AC-46E5-9907-85E4BEFC79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5" y="1352550"/>
            <a:ext cx="7776864" cy="5125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13167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4DCB6469-9F3D-4DA0-A700-7FFC9DA2FA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5C67ECD2-D8D5-4731-99AA-F8B67D451749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9A342FDD-4ED4-4BDB-BA07-A0FFBB898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範例</a:t>
            </a:r>
            <a:r>
              <a:rPr lang="en-US" altLang="zh-TW" dirty="0"/>
              <a:t>:</a:t>
            </a:r>
            <a:r>
              <a:rPr lang="zh-TW" altLang="en-US" dirty="0"/>
              <a:t>座標距離計算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0B9B4FFF-5753-4F3D-BEA6-F92C7597FF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7" y="1369376"/>
            <a:ext cx="6696744" cy="5352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55147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56623A23-BCFD-43D7-B99F-1BAE720B10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119D7753-1C6B-4DB0-A1DA-B7B695B1435E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A5274C5A-FC8C-44C5-8EB9-5B8E86FC6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範例</a:t>
            </a:r>
            <a:r>
              <a:rPr lang="en-US" altLang="zh-TW" dirty="0"/>
              <a:t>:</a:t>
            </a:r>
            <a:r>
              <a:rPr lang="zh-TW" altLang="en-US" dirty="0"/>
              <a:t>正</a:t>
            </a:r>
            <a:r>
              <a:rPr lang="en-US" altLang="zh-TW" dirty="0"/>
              <a:t>n</a:t>
            </a:r>
            <a:r>
              <a:rPr lang="zh-TW" altLang="en-US" dirty="0"/>
              <a:t>邊形面積計算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1A0950B3-53A8-4E68-8F8D-0377416802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1412776"/>
            <a:ext cx="7858646" cy="5176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98369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副標題 5">
            <a:extLst>
              <a:ext uri="{FF2B5EF4-FFF2-40B4-BE49-F238E27FC236}">
                <a16:creationId xmlns:a16="http://schemas.microsoft.com/office/drawing/2014/main" id="{B5A8B946-97ED-4432-84CD-708C658E87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標題 4">
            <a:extLst>
              <a:ext uri="{FF2B5EF4-FFF2-40B4-BE49-F238E27FC236}">
                <a16:creationId xmlns:a16="http://schemas.microsoft.com/office/drawing/2014/main" id="{3CE4F86A-00A2-4646-81F6-428CCE68E4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/>
              <a:t>選擇結構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09E18DC-4908-43D4-8C47-033B2BD51319}" type="slidenum">
              <a:rPr lang="zh-TW" altLang="en-US" smtClean="0"/>
              <a:t>56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7019059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選擇結構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程式的三個主要結構為循序結構、選擇結構與重複結構。</a:t>
            </a:r>
            <a:endParaRPr lang="en-US" altLang="zh-TW" dirty="0"/>
          </a:p>
          <a:p>
            <a:pPr lvl="1"/>
            <a:r>
              <a:rPr lang="en-US" altLang="zh-TW" dirty="0">
                <a:solidFill>
                  <a:schemeClr val="tx2">
                    <a:lumMod val="75000"/>
                  </a:schemeClr>
                </a:solidFill>
              </a:rPr>
              <a:t>1.</a:t>
            </a:r>
            <a:r>
              <a:rPr lang="zh-TW" altLang="en-US" dirty="0">
                <a:solidFill>
                  <a:schemeClr val="tx2">
                    <a:lumMod val="75000"/>
                  </a:schemeClr>
                </a:solidFill>
              </a:rPr>
              <a:t>循序結構：為程式有從第一行開始逐行執行的特性，第一行執行完畢後執行第二行，第二行執行完畢後執行第三行，直到程式執行結束</a:t>
            </a:r>
            <a:endParaRPr lang="en-US" altLang="zh-TW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en-US" altLang="zh-TW" dirty="0">
                <a:solidFill>
                  <a:schemeClr val="tx2">
                    <a:lumMod val="75000"/>
                  </a:schemeClr>
                </a:solidFill>
              </a:rPr>
              <a:t>2.</a:t>
            </a:r>
            <a:r>
              <a:rPr lang="zh-TW" altLang="en-US" dirty="0">
                <a:solidFill>
                  <a:schemeClr val="tx2">
                    <a:lumMod val="75000"/>
                  </a:schemeClr>
                </a:solidFill>
              </a:rPr>
              <a:t>選擇結構：為若條件測試的結果為真，則做條件測試為真的動作，否則執行條件測試為假的動作例如：若成績大於等於</a:t>
            </a:r>
            <a:r>
              <a:rPr lang="en-US" altLang="zh-TW" dirty="0">
                <a:solidFill>
                  <a:schemeClr val="tx2">
                    <a:lumMod val="75000"/>
                  </a:schemeClr>
                </a:solidFill>
              </a:rPr>
              <a:t>60 </a:t>
            </a:r>
            <a:r>
              <a:rPr lang="zh-TW" altLang="en-US" dirty="0">
                <a:solidFill>
                  <a:schemeClr val="tx2">
                    <a:lumMod val="75000"/>
                  </a:schemeClr>
                </a:solidFill>
              </a:rPr>
              <a:t>分，則輸出及格，否則輸出不及格。</a:t>
            </a:r>
            <a:endParaRPr lang="en-US" altLang="zh-TW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en-US" altLang="zh-TW" dirty="0">
                <a:solidFill>
                  <a:schemeClr val="tx2">
                    <a:lumMod val="75000"/>
                  </a:schemeClr>
                </a:solidFill>
              </a:rPr>
              <a:t>3.</a:t>
            </a:r>
            <a:r>
              <a:rPr lang="zh-TW" altLang="en-US" dirty="0">
                <a:solidFill>
                  <a:schemeClr val="tx2">
                    <a:lumMod val="75000"/>
                  </a:schemeClr>
                </a:solidFill>
              </a:rPr>
              <a:t>重複結構：讓電腦重複執行某個區塊的程式多次，電腦適合做重複的工作，例如：求</a:t>
            </a:r>
            <a:r>
              <a:rPr lang="en-US" altLang="zh-TW" dirty="0">
                <a:solidFill>
                  <a:schemeClr val="tx2">
                    <a:lumMod val="75000"/>
                  </a:schemeClr>
                </a:solidFill>
              </a:rPr>
              <a:t>1+2+3+⋯+1000</a:t>
            </a:r>
          </a:p>
          <a:p>
            <a:pPr lvl="1"/>
            <a:endParaRPr lang="zh-TW" altLang="en-US" dirty="0">
              <a:solidFill>
                <a:srgbClr val="00B0F0"/>
              </a:solidFill>
            </a:endParaRPr>
          </a:p>
          <a:p>
            <a:pPr lvl="1"/>
            <a:endParaRPr lang="zh-TW" altLang="en-US" dirty="0">
              <a:solidFill>
                <a:srgbClr val="00B0F0"/>
              </a:solidFill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pPr/>
              <a:t>57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8489775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/>
              <a:t>　流程圖圖示介紹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t>58</a:t>
            </a:fld>
            <a:endParaRPr lang="zh-TW" alt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1484784"/>
            <a:ext cx="6140450" cy="482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8967420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選擇結構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選擇結構分成</a:t>
            </a:r>
            <a:endParaRPr lang="en-US" altLang="zh-TW" dirty="0"/>
          </a:p>
          <a:p>
            <a:pPr lvl="1"/>
            <a:r>
              <a:rPr lang="zh-TW" altLang="en-US" dirty="0"/>
              <a:t>單向選擇結構</a:t>
            </a:r>
            <a:endParaRPr lang="en-US" altLang="zh-TW" dirty="0"/>
          </a:p>
          <a:p>
            <a:pPr lvl="1"/>
            <a:r>
              <a:rPr lang="zh-TW" altLang="en-US" dirty="0"/>
              <a:t>雙向選擇結構</a:t>
            </a:r>
            <a:endParaRPr lang="en-US" altLang="zh-TW" dirty="0"/>
          </a:p>
          <a:p>
            <a:pPr lvl="1"/>
            <a:r>
              <a:rPr lang="zh-TW" altLang="en-US" dirty="0"/>
              <a:t>多向選擇結構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t>59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435056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IDLE</a:t>
            </a:r>
            <a:r>
              <a:rPr lang="zh-TW" altLang="en-US" dirty="0"/>
              <a:t>為官方的程式開發環境，提供基本功能</a:t>
            </a:r>
            <a:endParaRPr lang="en-US" altLang="zh-TW" dirty="0"/>
          </a:p>
          <a:p>
            <a:pPr lvl="1"/>
            <a:r>
              <a:rPr lang="en-US" altLang="zh-TW" dirty="0">
                <a:solidFill>
                  <a:srgbClr val="00B0F0"/>
                </a:solidFill>
              </a:rPr>
              <a:t>IDLE</a:t>
            </a:r>
            <a:r>
              <a:rPr lang="zh-TW" altLang="en-US" dirty="0">
                <a:solidFill>
                  <a:srgbClr val="00B0F0"/>
                </a:solidFill>
              </a:rPr>
              <a:t>安裝與操作步驟</a:t>
            </a:r>
            <a:endParaRPr lang="en-US" altLang="zh-TW" dirty="0">
              <a:solidFill>
                <a:srgbClr val="00B0F0"/>
              </a:solidFill>
            </a:endParaRPr>
          </a:p>
          <a:p>
            <a:r>
              <a:rPr lang="en-US" altLang="zh-TW" dirty="0"/>
              <a:t>Anaconda</a:t>
            </a:r>
            <a:r>
              <a:rPr lang="zh-TW" altLang="en-US" dirty="0"/>
              <a:t>整合許多軟體與內建許多第</a:t>
            </a:r>
            <a:r>
              <a:rPr lang="en-US" altLang="zh-TW" dirty="0"/>
              <a:t>3</a:t>
            </a:r>
            <a:r>
              <a:rPr lang="zh-TW" altLang="en-US" dirty="0"/>
              <a:t>方模組，可以直接使用</a:t>
            </a:r>
            <a:endParaRPr lang="en-US" altLang="zh-TW" dirty="0"/>
          </a:p>
          <a:p>
            <a:pPr lvl="1"/>
            <a:r>
              <a:rPr lang="en-US" altLang="zh-TW" dirty="0">
                <a:solidFill>
                  <a:srgbClr val="00B0F0"/>
                </a:solidFill>
                <a:hlinkClick r:id="rId2"/>
              </a:rPr>
              <a:t>https://www.anaconda.com</a:t>
            </a:r>
            <a:endParaRPr lang="en-US" altLang="zh-TW" dirty="0">
              <a:solidFill>
                <a:srgbClr val="00B0F0"/>
              </a:solidFill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09E18DC-4908-43D4-8C47-033B2BD51319}" type="slidenum">
              <a:rPr lang="zh-TW" altLang="en-US" smtClean="0"/>
              <a:pPr/>
              <a:t>6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Python </a:t>
            </a:r>
            <a:r>
              <a:rPr lang="zh-TW" altLang="en-US" dirty="0"/>
              <a:t>開發環境</a:t>
            </a:r>
          </a:p>
        </p:txBody>
      </p:sp>
    </p:spTree>
    <p:extLst>
      <p:ext uri="{BB962C8B-B14F-4D97-AF65-F5344CB8AC3E}">
        <p14:creationId xmlns:p14="http://schemas.microsoft.com/office/powerpoint/2010/main" val="113047518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單向選擇結構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單向選擇結構是最簡單的選擇結構，日常生活上經常用到，例如：「若週末天氣好的話，我們就去打球」。</a:t>
            </a:r>
            <a:endParaRPr lang="en-US" altLang="zh-TW" dirty="0"/>
          </a:p>
          <a:p>
            <a:r>
              <a:rPr lang="zh-TW" altLang="en-US" dirty="0"/>
              <a:t>單向選擇結構只做測試條件為真時，執行條件為真的動作，只有一個方向的選擇，因此稱做單向選擇結構。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t>60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585253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選擇結構：單向選擇結構流程圖</a:t>
            </a:r>
          </a:p>
        </p:txBody>
      </p:sp>
      <p:sp>
        <p:nvSpPr>
          <p:cNvPr id="7" name="內容版面配置區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pPr/>
              <a:t>61</a:t>
            </a:fld>
            <a:endParaRPr lang="zh-TW" alt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798"/>
          <a:stretch/>
        </p:blipFill>
        <p:spPr bwMode="auto">
          <a:xfrm>
            <a:off x="1907704" y="1772816"/>
            <a:ext cx="5048250" cy="3629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9015319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單向選擇結構</a:t>
            </a:r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25"/>
          <a:stretch/>
        </p:blipFill>
        <p:spPr>
          <a:xfrm>
            <a:off x="179513" y="2286000"/>
            <a:ext cx="8640960" cy="2727176"/>
          </a:xfr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t>62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1682172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單向選擇結構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Python </a:t>
            </a:r>
            <a:r>
              <a:rPr lang="zh-TW" altLang="en-US" dirty="0"/>
              <a:t>程式撰寫的注意事項，有以下幾點：</a:t>
            </a:r>
          </a:p>
          <a:p>
            <a:pPr lvl="1"/>
            <a:r>
              <a:rPr lang="en-US" altLang="zh-TW" dirty="0"/>
              <a:t>1.</a:t>
            </a:r>
            <a:r>
              <a:rPr lang="zh-TW" altLang="en-US" dirty="0"/>
              <a:t>條件成立要做的動作有哪些，可能不只一行程式，那到底有幾行，</a:t>
            </a:r>
            <a:r>
              <a:rPr lang="en-US" altLang="zh-TW" dirty="0"/>
              <a:t>Python </a:t>
            </a:r>
            <a:r>
              <a:rPr lang="zh-TW" altLang="en-US" dirty="0"/>
              <a:t>程式碼以</a:t>
            </a:r>
            <a:r>
              <a:rPr lang="zh-TW" altLang="en-US" b="1" dirty="0">
                <a:solidFill>
                  <a:srgbClr val="FF0000"/>
                </a:solidFill>
              </a:rPr>
              <a:t>縮行</a:t>
            </a:r>
            <a:r>
              <a:rPr lang="zh-TW" altLang="en-US" dirty="0"/>
              <a:t>表示執行的範圍。</a:t>
            </a:r>
            <a:endParaRPr lang="en-US" altLang="zh-TW" dirty="0"/>
          </a:p>
          <a:p>
            <a:pPr lvl="1"/>
            <a:r>
              <a:rPr lang="en-US" altLang="zh-TW" dirty="0"/>
              <a:t>2.</a:t>
            </a:r>
            <a:r>
              <a:rPr lang="zh-TW" altLang="en-US" dirty="0"/>
              <a:t>條件成立要做什麼，需要執行的每一行程式碼都要縮相同的空白鍵</a:t>
            </a:r>
            <a:r>
              <a:rPr lang="en-US" altLang="zh-TW" dirty="0"/>
              <a:t>(space) </a:t>
            </a:r>
            <a:r>
              <a:rPr lang="zh-TW" altLang="en-US" dirty="0"/>
              <a:t>個數，通常使用</a:t>
            </a:r>
            <a:r>
              <a:rPr lang="en-US" altLang="zh-TW" dirty="0"/>
              <a:t>4 </a:t>
            </a:r>
            <a:r>
              <a:rPr lang="zh-TW" altLang="en-US" dirty="0"/>
              <a:t>個空白鍵</a:t>
            </a:r>
            <a:endParaRPr lang="en-US" altLang="zh-TW" dirty="0"/>
          </a:p>
          <a:p>
            <a:pPr lvl="1"/>
            <a:r>
              <a:rPr lang="en-US" altLang="zh-TW" dirty="0"/>
              <a:t>3.Tab </a:t>
            </a:r>
            <a:r>
              <a:rPr lang="zh-TW" altLang="en-US" dirty="0"/>
              <a:t>也可用於表示縮行，但是</a:t>
            </a:r>
            <a:r>
              <a:rPr lang="zh-TW" altLang="en-US" dirty="0">
                <a:solidFill>
                  <a:srgbClr val="FF0000"/>
                </a:solidFill>
              </a:rPr>
              <a:t>空白鍵與</a:t>
            </a:r>
            <a:r>
              <a:rPr lang="en-US" altLang="zh-TW" dirty="0">
                <a:solidFill>
                  <a:srgbClr val="FF0000"/>
                </a:solidFill>
              </a:rPr>
              <a:t>Tab </a:t>
            </a:r>
            <a:r>
              <a:rPr lang="zh-TW" altLang="en-US" dirty="0">
                <a:solidFill>
                  <a:srgbClr val="FF0000"/>
                </a:solidFill>
              </a:rPr>
              <a:t>鍵不要混用</a:t>
            </a:r>
            <a:r>
              <a:rPr lang="zh-TW" altLang="en-US" dirty="0"/>
              <a:t>，整個程式只能從頭到尾選擇其中一種進行縮行。</a:t>
            </a:r>
          </a:p>
          <a:p>
            <a:pPr lvl="1"/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t>63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2059727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雙向選擇結構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雙向選擇結構比起單向選擇結構更複雜一些，日常生活上屬於雙向選擇的對話，例如：「若週末天氣好的話，我們就出去打球，否則去看電影」。</a:t>
            </a:r>
            <a:endParaRPr lang="en-US" altLang="zh-TW" dirty="0"/>
          </a:p>
          <a:p>
            <a:r>
              <a:rPr lang="zh-TW" altLang="en-US" dirty="0"/>
              <a:t>雙向選擇結構為當測試條件為真時，執行測試條件為真的動作；否則做測試條件為假的動作。有兩個方向的選擇，因此稱做雙向選擇結構。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t>64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5093626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選擇結構：雙向選擇結構 流程圖</a:t>
            </a:r>
          </a:p>
        </p:txBody>
      </p:sp>
      <p:sp>
        <p:nvSpPr>
          <p:cNvPr id="7" name="內容版面配置區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pPr/>
              <a:t>65</a:t>
            </a:fld>
            <a:endParaRPr lang="zh-TW" alt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196"/>
          <a:stretch/>
        </p:blipFill>
        <p:spPr bwMode="auto">
          <a:xfrm>
            <a:off x="1475656" y="1700808"/>
            <a:ext cx="6010275" cy="36532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13279089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雙向選擇結構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t>66</a:t>
            </a:fld>
            <a:endParaRPr lang="zh-TW" altLang="en-US"/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714"/>
          <a:stretch/>
        </p:blipFill>
        <p:spPr bwMode="auto">
          <a:xfrm>
            <a:off x="485775" y="2249904"/>
            <a:ext cx="8172450" cy="27602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8135866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3C6DDF34-7CB0-4A89-8DFF-DCB2A618F8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E8B42618-BA8E-425D-9C79-91EEBBEEDF82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276F58DB-7C62-4A57-ADF6-F21D9839A5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範例</a:t>
            </a:r>
            <a:r>
              <a:rPr lang="en-US" altLang="zh-TW" dirty="0"/>
              <a:t>:</a:t>
            </a:r>
            <a:r>
              <a:rPr lang="zh-TW" altLang="en-US" dirty="0"/>
              <a:t>偶數判斷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6169F41-E0D7-4F8A-814A-DEFE0E16FD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4" y="1412776"/>
            <a:ext cx="7167711" cy="4959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90289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多向選擇結構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除了單向選擇與雙向選擇外，更廣義的選擇結構是</a:t>
            </a:r>
            <a:r>
              <a:rPr lang="zh-TW" altLang="en-US" dirty="0">
                <a:solidFill>
                  <a:srgbClr val="FF0000"/>
                </a:solidFill>
              </a:rPr>
              <a:t>多向選擇</a:t>
            </a:r>
            <a:endParaRPr lang="en-US" altLang="zh-TW" dirty="0">
              <a:solidFill>
                <a:srgbClr val="FF0000"/>
              </a:solidFill>
            </a:endParaRPr>
          </a:p>
          <a:p>
            <a:r>
              <a:rPr lang="zh-TW" altLang="en-US" dirty="0"/>
              <a:t>意即選擇結構中還可以加入選擇結構，單向選擇與雙向選擇為多向選擇結構的特例，多向選擇結構讓程式有無限可能執行的路徑與狀態。</a:t>
            </a:r>
            <a:endParaRPr lang="en-US" altLang="zh-TW" dirty="0"/>
          </a:p>
          <a:p>
            <a:r>
              <a:rPr lang="zh-TW" altLang="en-US" dirty="0"/>
              <a:t>我們可以使用多個</a:t>
            </a:r>
            <a:r>
              <a:rPr lang="en-US" altLang="zh-TW" dirty="0">
                <a:solidFill>
                  <a:srgbClr val="FF0000"/>
                </a:solidFill>
              </a:rPr>
              <a:t>if-</a:t>
            </a:r>
            <a:r>
              <a:rPr lang="en-US" altLang="zh-TW" dirty="0" err="1">
                <a:solidFill>
                  <a:srgbClr val="FF0000"/>
                </a:solidFill>
              </a:rPr>
              <a:t>elif</a:t>
            </a:r>
            <a:r>
              <a:rPr lang="en-US" altLang="zh-TW" dirty="0">
                <a:solidFill>
                  <a:srgbClr val="FF0000"/>
                </a:solidFill>
              </a:rPr>
              <a:t>-else</a:t>
            </a:r>
            <a:r>
              <a:rPr lang="en-US" altLang="zh-TW" dirty="0"/>
              <a:t> </a:t>
            </a:r>
            <a:r>
              <a:rPr lang="zh-TW" altLang="en-US" dirty="0"/>
              <a:t>來達成多向選擇結構，以成績與評語對應關係為例來介紹多向選擇結構</a:t>
            </a:r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pPr/>
              <a:t>68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1989140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例如：</a:t>
            </a:r>
            <a:endParaRPr lang="en-US" altLang="zh-TW" dirty="0"/>
          </a:p>
          <a:p>
            <a:pPr lvl="1"/>
            <a:r>
              <a:rPr lang="zh-TW" altLang="en-US" dirty="0"/>
              <a:t>假設成績與評語有對應關係，若成績大於等於</a:t>
            </a:r>
            <a:r>
              <a:rPr lang="en-US" altLang="zh-TW" dirty="0"/>
              <a:t>80 </a:t>
            </a:r>
            <a:r>
              <a:rPr lang="zh-TW" altLang="en-US" dirty="0"/>
              <a:t>分，評語為「非常好」</a:t>
            </a:r>
            <a:endParaRPr lang="en-US" altLang="zh-TW" dirty="0"/>
          </a:p>
          <a:p>
            <a:pPr lvl="1"/>
            <a:r>
              <a:rPr lang="zh-TW" altLang="en-US" dirty="0"/>
              <a:t>否則若成績大於等於</a:t>
            </a:r>
            <a:r>
              <a:rPr lang="en-US" altLang="zh-TW" dirty="0"/>
              <a:t>60 </a:t>
            </a:r>
            <a:r>
              <a:rPr lang="zh-TW" altLang="en-US" dirty="0"/>
              <a:t>分，也就是小於</a:t>
            </a:r>
            <a:r>
              <a:rPr lang="en-US" altLang="zh-TW" dirty="0"/>
              <a:t>80 </a:t>
            </a:r>
            <a:r>
              <a:rPr lang="zh-TW" altLang="en-US" dirty="0"/>
              <a:t>分且大於等於</a:t>
            </a:r>
            <a:r>
              <a:rPr lang="en-US" altLang="zh-TW" dirty="0"/>
              <a:t>60 </a:t>
            </a:r>
            <a:r>
              <a:rPr lang="zh-TW" altLang="en-US" dirty="0"/>
              <a:t>分，評語為「不錯喔」</a:t>
            </a:r>
            <a:endParaRPr lang="en-US" altLang="zh-TW" dirty="0"/>
          </a:p>
          <a:p>
            <a:pPr lvl="1"/>
            <a:r>
              <a:rPr lang="zh-TW" altLang="en-US" dirty="0"/>
              <a:t>否則評語為「要加油」，也就是小於</a:t>
            </a:r>
            <a:r>
              <a:rPr lang="en-US" altLang="zh-TW" dirty="0"/>
              <a:t>60 </a:t>
            </a:r>
            <a:r>
              <a:rPr lang="zh-TW" altLang="en-US" dirty="0"/>
              <a:t>分，這就是多向選擇結構。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t>69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163067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內容版面配置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Python3</a:t>
            </a:r>
            <a:r>
              <a:rPr lang="zh-TW" altLang="en-US" dirty="0"/>
              <a:t>語言中最常用輸入與輸出的函式為</a:t>
            </a:r>
            <a:endParaRPr lang="en-US" altLang="zh-TW" dirty="0"/>
          </a:p>
          <a:p>
            <a:pPr lvl="1"/>
            <a:r>
              <a:rPr lang="en-US" altLang="zh-TW" dirty="0"/>
              <a:t>input</a:t>
            </a:r>
          </a:p>
          <a:p>
            <a:pPr lvl="1"/>
            <a:r>
              <a:rPr lang="en-US" altLang="zh-TW" dirty="0"/>
              <a:t>print</a:t>
            </a:r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09E18DC-4908-43D4-8C47-033B2BD51319}" type="slidenum">
              <a:rPr lang="zh-TW" altLang="en-US" smtClean="0"/>
              <a:pPr/>
              <a:t>7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Python </a:t>
            </a:r>
            <a:r>
              <a:rPr lang="zh-TW" altLang="en-US" dirty="0"/>
              <a:t>的輸入與輸出</a:t>
            </a:r>
          </a:p>
        </p:txBody>
      </p:sp>
    </p:spTree>
    <p:extLst>
      <p:ext uri="{BB962C8B-B14F-4D97-AF65-F5344CB8AC3E}">
        <p14:creationId xmlns:p14="http://schemas.microsoft.com/office/powerpoint/2010/main" val="3137823975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選擇結構：多向選擇結構流程圖</a:t>
            </a:r>
          </a:p>
        </p:txBody>
      </p:sp>
      <p:sp>
        <p:nvSpPr>
          <p:cNvPr id="7" name="內容版面配置區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pPr/>
              <a:t>70</a:t>
            </a:fld>
            <a:endParaRPr lang="zh-TW" altLang="en-US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384"/>
          <a:stretch/>
        </p:blipFill>
        <p:spPr bwMode="auto">
          <a:xfrm>
            <a:off x="547687" y="1628801"/>
            <a:ext cx="8048625" cy="413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02960677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多向選擇結構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t>71</a:t>
            </a:fld>
            <a:endParaRPr lang="zh-TW" altLang="en-US"/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845"/>
          <a:stretch/>
        </p:blipFill>
        <p:spPr bwMode="auto">
          <a:xfrm>
            <a:off x="479425" y="2370221"/>
            <a:ext cx="8185150" cy="24462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17501318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D22173C3-8C85-4E42-932E-CEC0B2451A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BE7CF09F-9C6C-49B7-9EFB-964E74D993FE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C19D4208-C780-47BB-8C9E-5FF7708A3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範例</a:t>
            </a:r>
            <a:r>
              <a:rPr lang="en-US" altLang="zh-TW" dirty="0"/>
              <a:t>:</a:t>
            </a:r>
            <a:r>
              <a:rPr lang="zh-TW" altLang="en-US" dirty="0"/>
              <a:t>倍數判斷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91635DD1-CAA2-4A1D-A8FF-A02C0F4583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4" y="1340768"/>
            <a:ext cx="7071320" cy="5166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2857181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6E62E7E7-DB72-4EFE-B166-0A672D35E9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24DC78D3-E390-490F-A397-A879A12CA7C9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4E9230DA-BCC6-4EEF-AC18-53BCEE4CA5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範例</a:t>
            </a:r>
            <a:r>
              <a:rPr lang="en-US" altLang="zh-TW" dirty="0"/>
              <a:t>:</a:t>
            </a:r>
            <a:r>
              <a:rPr lang="zh-TW" altLang="en-US" dirty="0"/>
              <a:t>算術運算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B574B89F-E8D9-413C-BC96-014FBB5C8E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1412776"/>
            <a:ext cx="8324850" cy="4943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524323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E781BFFF-B2A9-4497-BF5C-63B74EB126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46E30559-839E-43CB-973C-B1287552F9BA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345169FA-7287-4B82-AA7C-864F2EBAF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範例</a:t>
            </a:r>
            <a:r>
              <a:rPr lang="en-US" altLang="zh-TW" dirty="0"/>
              <a:t>:</a:t>
            </a:r>
            <a:r>
              <a:rPr lang="zh-TW" altLang="en-US" dirty="0"/>
              <a:t>等級判斷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9B8BEF84-50D4-41E1-A248-6C71A72C51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1484784"/>
            <a:ext cx="8334375" cy="5457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798687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2F0115AA-0FF5-4FD9-84AD-EF6EB5B1D1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738B66A9-3CF5-42C6-BCB3-B274ED4D9CE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3A245A3A-56A2-48A0-9829-E14EA4861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範例</a:t>
            </a:r>
            <a:r>
              <a:rPr lang="en-US" altLang="zh-TW" dirty="0"/>
              <a:t>:</a:t>
            </a:r>
            <a:r>
              <a:rPr lang="zh-TW" altLang="en-US" dirty="0"/>
              <a:t>十進位轉換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BFBB4880-C2D2-429C-8F57-9AC1FC36BD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1556792"/>
            <a:ext cx="6941592" cy="5172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595886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50517FEE-997C-4E5E-8C7C-A4E8A07047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AF05D401-5466-44E4-A2C7-1E1165FADF1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14CFE890-9F30-4ECE-BEEC-1D0D05017B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範例</a:t>
            </a:r>
            <a:r>
              <a:rPr lang="en-US" altLang="zh-TW" dirty="0"/>
              <a:t>:</a:t>
            </a:r>
            <a:r>
              <a:rPr lang="zh-TW" altLang="en-US" dirty="0"/>
              <a:t>三角形判斷</a:t>
            </a:r>
          </a:p>
        </p:txBody>
      </p:sp>
      <p:graphicFrame>
        <p:nvGraphicFramePr>
          <p:cNvPr id="5" name="物件 4">
            <a:extLst>
              <a:ext uri="{FF2B5EF4-FFF2-40B4-BE49-F238E27FC236}">
                <a16:creationId xmlns:a16="http://schemas.microsoft.com/office/drawing/2014/main" id="{ECEB9EF4-0361-4415-8D61-3E73AC5D2D1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37703760"/>
              </p:ext>
            </p:extLst>
          </p:nvPr>
        </p:nvGraphicFramePr>
        <p:xfrm>
          <a:off x="1187624" y="1352955"/>
          <a:ext cx="6219779" cy="53164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2" name="點陣圖影像" r:id="rId4" imgW="8391600" imgH="7172280" progId="Paint.Picture">
                  <p:embed/>
                </p:oleObj>
              </mc:Choice>
              <mc:Fallback>
                <p:oleObj name="點陣圖影像" r:id="rId4" imgW="8391600" imgH="717228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87624" y="1352955"/>
                        <a:ext cx="6219779" cy="531640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05114443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副標題 5">
            <a:extLst>
              <a:ext uri="{FF2B5EF4-FFF2-40B4-BE49-F238E27FC236}">
                <a16:creationId xmlns:a16="http://schemas.microsoft.com/office/drawing/2014/main" id="{CCB32CB8-3BF6-4E52-BA0C-937422E36F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標題 4">
            <a:extLst>
              <a:ext uri="{FF2B5EF4-FFF2-40B4-BE49-F238E27FC236}">
                <a16:creationId xmlns:a16="http://schemas.microsoft.com/office/drawing/2014/main" id="{BB907597-640B-428C-8BDD-D1E566E3448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/>
              <a:t>迴圈結構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592BC797-6C1D-472D-8120-A849CEC3EE2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503984387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迴圈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電腦每秒鐘可執行幾億次的指令，擁有強大的計算能力，程式中迴圈結構可以重複執行某個程式區塊許多次，如此才能善用電腦的計算能力。</a:t>
            </a:r>
            <a:endParaRPr lang="en-US" altLang="zh-TW" dirty="0"/>
          </a:p>
          <a:p>
            <a:r>
              <a:rPr lang="zh-TW" altLang="en-US" dirty="0"/>
              <a:t>迴圈結構利用指定迴圈變數的</a:t>
            </a:r>
            <a:r>
              <a:rPr lang="zh-TW" altLang="en-US" dirty="0">
                <a:solidFill>
                  <a:srgbClr val="FF0000"/>
                </a:solidFill>
              </a:rPr>
              <a:t>初始條件</a:t>
            </a:r>
            <a:r>
              <a:rPr lang="zh-TW" altLang="en-US" dirty="0"/>
              <a:t>、迴圈變數的</a:t>
            </a:r>
            <a:r>
              <a:rPr lang="zh-TW" altLang="en-US" dirty="0">
                <a:solidFill>
                  <a:srgbClr val="FF0000"/>
                </a:solidFill>
              </a:rPr>
              <a:t>終止條件</a:t>
            </a:r>
            <a:r>
              <a:rPr lang="zh-TW" altLang="en-US" dirty="0"/>
              <a:t>與</a:t>
            </a:r>
            <a:r>
              <a:rPr lang="zh-TW" altLang="en-US" dirty="0">
                <a:solidFill>
                  <a:srgbClr val="FF0000"/>
                </a:solidFill>
              </a:rPr>
              <a:t>迴圈變數</a:t>
            </a:r>
            <a:r>
              <a:rPr lang="zh-TW" altLang="en-US" dirty="0"/>
              <a:t>的增減值來控制迴圈執行次數。</a:t>
            </a:r>
          </a:p>
          <a:p>
            <a:r>
              <a:rPr lang="zh-TW" altLang="en-US" dirty="0"/>
              <a:t>許多問題的解決都涉及迴圈結構的使用</a:t>
            </a:r>
            <a:endParaRPr lang="en-US" altLang="zh-TW" dirty="0"/>
          </a:p>
          <a:p>
            <a:r>
              <a:rPr lang="zh-TW" altLang="en-US" dirty="0"/>
              <a:t>例如：</a:t>
            </a:r>
            <a:endParaRPr lang="en-US" altLang="zh-TW" dirty="0"/>
          </a:p>
          <a:p>
            <a:pPr lvl="1"/>
            <a:r>
              <a:rPr lang="zh-TW" altLang="en-US" dirty="0"/>
              <a:t>加總、排序、找最大值⋯等，善用迴圈結構才能有效利用電腦的運算能力與簡化程式碼。</a:t>
            </a:r>
            <a:endParaRPr lang="zh-TW" altLang="en-US" dirty="0">
              <a:solidFill>
                <a:srgbClr val="0070C0"/>
              </a:solidFill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pPr/>
              <a:t>78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49061105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迴圈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Python </a:t>
            </a:r>
            <a:r>
              <a:rPr lang="zh-TW" altLang="en-US" dirty="0"/>
              <a:t>語言中迴圈結構有</a:t>
            </a:r>
            <a:r>
              <a:rPr lang="en-US" altLang="zh-TW" dirty="0">
                <a:solidFill>
                  <a:srgbClr val="FF0000"/>
                </a:solidFill>
              </a:rPr>
              <a:t>for </a:t>
            </a:r>
            <a:r>
              <a:rPr lang="zh-TW" altLang="en-US" dirty="0">
                <a:solidFill>
                  <a:srgbClr val="FF0000"/>
                </a:solidFill>
              </a:rPr>
              <a:t>與</a:t>
            </a:r>
            <a:r>
              <a:rPr lang="en-US" altLang="zh-TW" dirty="0">
                <a:solidFill>
                  <a:srgbClr val="FF0000"/>
                </a:solidFill>
              </a:rPr>
              <a:t>while </a:t>
            </a:r>
            <a:r>
              <a:rPr lang="zh-TW" altLang="en-US" dirty="0"/>
              <a:t>兩種，迴圈當中可以包含迴圈稱做</a:t>
            </a:r>
            <a:r>
              <a:rPr lang="zh-TW" altLang="en-US" dirty="0">
                <a:solidFill>
                  <a:srgbClr val="FF0000"/>
                </a:solidFill>
              </a:rPr>
              <a:t>巢狀迴圈</a:t>
            </a:r>
            <a:r>
              <a:rPr lang="zh-TW" altLang="en-US" dirty="0"/>
              <a:t>，另外迴圈當中可以跳出迴圈</a:t>
            </a:r>
            <a:r>
              <a:rPr lang="en-US" altLang="zh-TW" dirty="0"/>
              <a:t>( </a:t>
            </a:r>
            <a:r>
              <a:rPr lang="zh-TW" altLang="en-US" dirty="0"/>
              <a:t>使用</a:t>
            </a:r>
            <a:r>
              <a:rPr lang="en-US" altLang="zh-TW" dirty="0"/>
              <a:t>break)</a:t>
            </a:r>
            <a:r>
              <a:rPr lang="zh-TW" altLang="en-US" dirty="0"/>
              <a:t>，跳過正在執行的迴圈執行迴圈的下一輪</a:t>
            </a:r>
            <a:r>
              <a:rPr lang="en-US" altLang="zh-TW" dirty="0"/>
              <a:t>( </a:t>
            </a:r>
            <a:r>
              <a:rPr lang="zh-TW" altLang="en-US" dirty="0"/>
              <a:t>使用</a:t>
            </a:r>
            <a:r>
              <a:rPr lang="en-US" altLang="zh-TW" dirty="0"/>
              <a:t>continue)</a:t>
            </a:r>
            <a:r>
              <a:rPr lang="zh-TW" altLang="en-US" dirty="0"/>
              <a:t>。</a:t>
            </a:r>
            <a:endParaRPr lang="en-US" altLang="zh-TW" dirty="0"/>
          </a:p>
          <a:p>
            <a:r>
              <a:rPr lang="zh-TW" altLang="en-US" dirty="0"/>
              <a:t>有些迴圈的最後加上</a:t>
            </a:r>
            <a:r>
              <a:rPr lang="en-US" altLang="zh-TW" dirty="0">
                <a:solidFill>
                  <a:srgbClr val="FF0000"/>
                </a:solidFill>
              </a:rPr>
              <a:t>else</a:t>
            </a:r>
            <a:r>
              <a:rPr lang="zh-TW" altLang="en-US" dirty="0"/>
              <a:t>，若迴圈正常結束，不是遇到</a:t>
            </a:r>
            <a:r>
              <a:rPr lang="en-US" altLang="zh-TW" dirty="0">
                <a:solidFill>
                  <a:srgbClr val="FF0000"/>
                </a:solidFill>
              </a:rPr>
              <a:t>break</a:t>
            </a:r>
            <a:r>
              <a:rPr lang="en-US" altLang="zh-TW" dirty="0"/>
              <a:t> </a:t>
            </a:r>
            <a:r>
              <a:rPr lang="zh-TW" altLang="en-US" dirty="0"/>
              <a:t>跳出迴圈，就會執行</a:t>
            </a:r>
            <a:r>
              <a:rPr lang="en-US" altLang="zh-TW" dirty="0"/>
              <a:t>else </a:t>
            </a:r>
            <a:r>
              <a:rPr lang="zh-TW" altLang="en-US" dirty="0"/>
              <a:t>程式區塊，以下我們就詳細介紹這些結構。</a:t>
            </a:r>
            <a:endParaRPr lang="zh-TW" altLang="en-US" dirty="0">
              <a:solidFill>
                <a:srgbClr val="0070C0"/>
              </a:solidFill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t>79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500814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45"/>
          <a:stretch/>
        </p:blipFill>
        <p:spPr>
          <a:xfrm>
            <a:off x="395536" y="1404256"/>
            <a:ext cx="8319886" cy="4344269"/>
          </a:xfr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09E18DC-4908-43D4-8C47-033B2BD51319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4873267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迴圈結構 </a:t>
            </a:r>
            <a:r>
              <a:rPr lang="en-US" altLang="zh-TW" dirty="0"/>
              <a:t>— </a:t>
            </a:r>
            <a:r>
              <a:rPr lang="zh-TW" altLang="en-US" dirty="0"/>
              <a:t>使用</a:t>
            </a:r>
            <a:r>
              <a:rPr lang="en-US" altLang="zh-TW" dirty="0"/>
              <a:t>for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/>
              <a:t>for </a:t>
            </a:r>
            <a:r>
              <a:rPr lang="zh-TW" altLang="en-US"/>
              <a:t>迴圈結構通常用於已知重複次數的程式，迴圈結構中指定迴圈變數的初始值、終止值與遞增</a:t>
            </a:r>
            <a:r>
              <a:rPr lang="en-US" altLang="zh-TW"/>
              <a:t>( </a:t>
            </a:r>
            <a:r>
              <a:rPr lang="zh-TW" altLang="en-US"/>
              <a:t>減</a:t>
            </a:r>
            <a:r>
              <a:rPr lang="en-US" altLang="zh-TW"/>
              <a:t>) </a:t>
            </a:r>
            <a:r>
              <a:rPr lang="zh-TW" altLang="en-US"/>
              <a:t>值，迴圈變數將由初始值變化到終止值的前一個數字，每次依照遞增</a:t>
            </a:r>
            <a:r>
              <a:rPr lang="en-US" altLang="zh-TW"/>
              <a:t>( </a:t>
            </a:r>
            <a:r>
              <a:rPr lang="zh-TW" altLang="en-US"/>
              <a:t>減</a:t>
            </a:r>
            <a:r>
              <a:rPr lang="en-US" altLang="zh-TW"/>
              <a:t>) </a:t>
            </a:r>
            <a:r>
              <a:rPr lang="zh-TW" altLang="en-US"/>
              <a:t>的值進行數值遞增或遞減。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pPr/>
              <a:t>80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04316379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迴圈結構</a:t>
            </a:r>
            <a:r>
              <a:rPr lang="en-US" altLang="zh-TW" dirty="0"/>
              <a:t>— </a:t>
            </a:r>
            <a:r>
              <a:rPr lang="zh-TW" altLang="en-US" dirty="0"/>
              <a:t>使用</a:t>
            </a:r>
            <a:r>
              <a:rPr lang="en-US" altLang="zh-TW" dirty="0"/>
              <a:t>for</a:t>
            </a:r>
            <a:r>
              <a:rPr lang="zh-TW" altLang="en-US" dirty="0"/>
              <a:t> 流程圖</a:t>
            </a:r>
          </a:p>
        </p:txBody>
      </p:sp>
      <p:sp>
        <p:nvSpPr>
          <p:cNvPr id="7" name="內容版面配置區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pPr/>
              <a:t>81</a:t>
            </a:fld>
            <a:endParaRPr lang="zh-TW" alt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10"/>
          <a:stretch/>
        </p:blipFill>
        <p:spPr bwMode="auto">
          <a:xfrm>
            <a:off x="1187624" y="1556792"/>
            <a:ext cx="6562725" cy="4350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56089277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t>82</a:t>
            </a:fld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33"/>
          <a:stretch/>
        </p:blipFill>
        <p:spPr>
          <a:xfrm>
            <a:off x="395534" y="2057400"/>
            <a:ext cx="8431687" cy="2523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129900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迴圈結構</a:t>
            </a:r>
            <a:r>
              <a:rPr lang="en-US" altLang="zh-TW" dirty="0"/>
              <a:t>— </a:t>
            </a:r>
            <a:r>
              <a:rPr lang="zh-TW" altLang="en-US" dirty="0"/>
              <a:t>使用</a:t>
            </a:r>
            <a:r>
              <a:rPr lang="en-US" altLang="zh-TW" b="0" dirty="0"/>
              <a:t>while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while </a:t>
            </a:r>
            <a:r>
              <a:rPr lang="zh-TW" altLang="en-US" dirty="0"/>
              <a:t>迴圈結構與</a:t>
            </a:r>
            <a:r>
              <a:rPr lang="en-US" altLang="zh-TW" dirty="0"/>
              <a:t>for </a:t>
            </a:r>
            <a:r>
              <a:rPr lang="zh-TW" altLang="en-US" dirty="0"/>
              <a:t>迴圈結構十分類似，</a:t>
            </a:r>
            <a:r>
              <a:rPr lang="en-US" altLang="zh-TW" dirty="0"/>
              <a:t>while </a:t>
            </a:r>
            <a:r>
              <a:rPr lang="zh-TW" altLang="en-US" dirty="0"/>
              <a:t>迴圈結構常用於不固定次數的迴圈，由迴圈中測試條件成立與否，決定是否跳出迴圈，測試條件為真時繼續迴圈，當測試條件為假時結束迴圈。</a:t>
            </a:r>
            <a:endParaRPr lang="en-US" altLang="zh-TW" dirty="0"/>
          </a:p>
          <a:p>
            <a:r>
              <a:rPr lang="zh-TW" altLang="en-US" dirty="0"/>
              <a:t>例如：猜數字遊戲</a:t>
            </a:r>
            <a:endParaRPr lang="en-US" altLang="zh-TW" dirty="0"/>
          </a:p>
          <a:p>
            <a:pPr lvl="1"/>
            <a:r>
              <a:rPr lang="zh-TW" altLang="en-US" dirty="0"/>
              <a:t>兩人（</a:t>
            </a:r>
            <a:r>
              <a:rPr lang="en-US" altLang="zh-TW" dirty="0"/>
              <a:t>A </a:t>
            </a:r>
            <a:r>
              <a:rPr lang="zh-TW" altLang="en-US" dirty="0"/>
              <a:t>與</a:t>
            </a:r>
            <a:r>
              <a:rPr lang="en-US" altLang="zh-TW" dirty="0"/>
              <a:t>B</a:t>
            </a:r>
            <a:r>
              <a:rPr lang="zh-TW" altLang="en-US" dirty="0"/>
              <a:t>）玩猜數字遊戲，一人</a:t>
            </a:r>
            <a:r>
              <a:rPr lang="en-US" altLang="zh-TW" dirty="0"/>
              <a:t>(A)</a:t>
            </a:r>
            <a:r>
              <a:rPr lang="zh-TW" altLang="en-US" dirty="0"/>
              <a:t>心中想一個數，另一人</a:t>
            </a:r>
            <a:r>
              <a:rPr lang="en-US" altLang="zh-TW" dirty="0"/>
              <a:t>(B) </a:t>
            </a:r>
            <a:r>
              <a:rPr lang="zh-TW" altLang="en-US" dirty="0"/>
              <a:t>去猜</a:t>
            </a:r>
            <a:endParaRPr lang="en-US" altLang="zh-TW" dirty="0"/>
          </a:p>
          <a:p>
            <a:pPr lvl="1"/>
            <a:r>
              <a:rPr lang="en-US" altLang="zh-TW" dirty="0"/>
              <a:t>A </a:t>
            </a:r>
            <a:r>
              <a:rPr lang="zh-TW" altLang="en-US" dirty="0"/>
              <a:t>就</a:t>
            </a:r>
            <a:r>
              <a:rPr lang="en-US" altLang="zh-TW" dirty="0"/>
              <a:t>B </a:t>
            </a:r>
            <a:r>
              <a:rPr lang="zh-TW" altLang="en-US" dirty="0"/>
              <a:t>所猜數字回答「猜大一點」或「猜小一點」，直到</a:t>
            </a:r>
            <a:r>
              <a:rPr lang="en-US" altLang="zh-TW" dirty="0"/>
              <a:t>B </a:t>
            </a:r>
            <a:r>
              <a:rPr lang="zh-TW" altLang="en-US" dirty="0"/>
              <a:t>猜到</a:t>
            </a:r>
            <a:r>
              <a:rPr lang="en-US" altLang="zh-TW" dirty="0"/>
              <a:t>A </a:t>
            </a:r>
            <a:r>
              <a:rPr lang="zh-TW" altLang="en-US" dirty="0"/>
              <a:t>所想數字，這樣的猜測就屬於不固定次數的迴圈，適合使用</a:t>
            </a:r>
            <a:r>
              <a:rPr lang="en-US" altLang="zh-TW" dirty="0"/>
              <a:t>while </a:t>
            </a:r>
            <a:r>
              <a:rPr lang="zh-TW" altLang="en-US" dirty="0"/>
              <a:t>而不適合使用</a:t>
            </a:r>
            <a:r>
              <a:rPr lang="en-US" altLang="zh-TW" dirty="0"/>
              <a:t>for</a:t>
            </a:r>
            <a:r>
              <a:rPr lang="zh-TW" altLang="en-US" dirty="0"/>
              <a:t>。</a:t>
            </a:r>
          </a:p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t>83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29780285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t>84</a:t>
            </a:fld>
            <a:endParaRPr lang="zh-TW" alt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382"/>
          <a:stretch/>
        </p:blipFill>
        <p:spPr bwMode="auto">
          <a:xfrm>
            <a:off x="1187624" y="980728"/>
            <a:ext cx="6734175" cy="5072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43548452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t>85</a:t>
            </a:fld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52"/>
          <a:stretch/>
        </p:blipFill>
        <p:spPr>
          <a:xfrm>
            <a:off x="491102" y="1768642"/>
            <a:ext cx="8257362" cy="3532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067343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BB7F269B-2E08-4CB9-8FDC-2122399FD4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52DD3028-8DED-48BE-A5F8-4FDB8A621375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85A5A6E0-E919-458A-84F2-EE1D886216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範例</a:t>
            </a:r>
            <a:r>
              <a:rPr lang="en-US" altLang="zh-TW" dirty="0"/>
              <a:t>:</a:t>
            </a:r>
            <a:r>
              <a:rPr lang="zh-TW" altLang="en-US" dirty="0"/>
              <a:t>迴圈偶數連加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E9F90131-0627-4ACE-B275-819FBE5C1B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1412776"/>
            <a:ext cx="8372475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027696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08DC5D28-8B9E-412A-9547-CEAD5C2295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AEE78278-C26C-4718-A1AC-7093E05903F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D2D87592-001F-4EF8-90F1-1D8E470F5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範例</a:t>
            </a:r>
            <a:r>
              <a:rPr lang="en-US" altLang="zh-TW" dirty="0"/>
              <a:t>:</a:t>
            </a:r>
            <a:r>
              <a:rPr lang="zh-TW" altLang="en-US" dirty="0"/>
              <a:t>迴圈倍數總和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02455C74-C2C3-4E8F-A93A-C27FA81D90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1556792"/>
            <a:ext cx="8343900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385574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CD3865F0-4505-47B2-8C6D-786C49A7AB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144773D9-259C-455D-A373-039F274CA4C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085831B4-20B6-43F3-A97B-7D531D1AF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範例</a:t>
            </a:r>
            <a:r>
              <a:rPr lang="en-US" altLang="zh-TW" dirty="0"/>
              <a:t>:</a:t>
            </a:r>
            <a:r>
              <a:rPr lang="zh-TW" altLang="en-US" dirty="0"/>
              <a:t>迴圈階乘計算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FE6F7C2-E06F-494F-8644-8C10FAA2F3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1556792"/>
            <a:ext cx="8324850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338296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EBF6C9FC-EB49-4555-BA8B-9888441D08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18CABEBB-B132-45F3-9A4E-539C08EC2CC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97CB9F0D-DB94-4BB9-A456-8EF63482D3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範例</a:t>
            </a:r>
            <a:r>
              <a:rPr lang="en-US" altLang="zh-TW" dirty="0"/>
              <a:t>:</a:t>
            </a:r>
            <a:r>
              <a:rPr lang="zh-TW" altLang="en-US" dirty="0"/>
              <a:t>迴圈位數加總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630BA443-3677-46E6-B5CD-F78184857A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1413608"/>
            <a:ext cx="6294031" cy="5409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6842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10"/>
          <a:stretch/>
        </p:blipFill>
        <p:spPr>
          <a:xfrm>
            <a:off x="755576" y="653142"/>
            <a:ext cx="7704856" cy="5516437"/>
          </a:xfr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09E18DC-4908-43D4-8C47-033B2BD51319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22239316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388BF2F5-4AC0-4611-8279-76D370328D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3D61127B-07B1-41D4-A764-71CE5C05D5B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252D203C-88BE-475E-B1EF-7189FB4FD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範例</a:t>
            </a:r>
            <a:r>
              <a:rPr lang="en-US" altLang="zh-TW" dirty="0"/>
              <a:t>:</a:t>
            </a:r>
            <a:r>
              <a:rPr lang="zh-TW" altLang="en-US" dirty="0"/>
              <a:t>迴圈公式計算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6F7D4A97-2F2F-41EF-888C-3253E28FCF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1340768"/>
            <a:ext cx="8208912" cy="5407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914499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副標題 5">
            <a:extLst>
              <a:ext uri="{FF2B5EF4-FFF2-40B4-BE49-F238E27FC236}">
                <a16:creationId xmlns:a16="http://schemas.microsoft.com/office/drawing/2014/main" id="{73785C5E-5795-412C-B953-0307514FBB6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標題 4">
            <a:extLst>
              <a:ext uri="{FF2B5EF4-FFF2-40B4-BE49-F238E27FC236}">
                <a16:creationId xmlns:a16="http://schemas.microsoft.com/office/drawing/2014/main" id="{C0F2EF1A-6779-42B0-871A-6DF23994B9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/>
              <a:t>進階控制流程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014C5747-E404-47AD-AEAD-70F95F269ED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532848873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巢狀迴圈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巢狀迴圈並不是新的程式結構，只是迴圈範圍內又有迴圈，巢狀迴圈可以有好幾層，巢狀迴圈與單層迴圈運作原理相同，從外層迴圈來看，內層迴圈只是外層迴圈內的動作，因此外層迴圈作用一次，內層迴圈需要執行完畢。</a:t>
            </a:r>
            <a:endParaRPr lang="en-US" altLang="zh-TW" dirty="0"/>
          </a:p>
          <a:p>
            <a:r>
              <a:rPr lang="zh-TW" altLang="en-US" dirty="0"/>
              <a:t>以輸出九九乘法表為例，</a:t>
            </a:r>
            <a:r>
              <a:rPr lang="zh-TW" altLang="en-US" dirty="0">
                <a:solidFill>
                  <a:srgbClr val="FF0000"/>
                </a:solidFill>
              </a:rPr>
              <a:t>當外層迴圈作用一次，內層迴圈要執行九次，當外層迴圈作用九次，內層迴圈總共執行八十一次。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pPr/>
              <a:t>92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54507818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九九乘法表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寫一個程式印出九九乘法表。</a:t>
            </a:r>
            <a:endParaRPr lang="en-US" altLang="zh-TW" dirty="0"/>
          </a:p>
          <a:p>
            <a:r>
              <a:rPr lang="zh-TW" altLang="en-US" dirty="0"/>
              <a:t>解題想法</a:t>
            </a:r>
          </a:p>
          <a:p>
            <a:pPr lvl="1"/>
            <a:r>
              <a:rPr lang="zh-TW" altLang="en-US" dirty="0"/>
              <a:t>巢狀迴圈的外層迴圈使用迴圈變數</a:t>
            </a:r>
            <a:r>
              <a:rPr lang="en-US" altLang="zh-TW" dirty="0" err="1"/>
              <a:t>i</a:t>
            </a:r>
            <a:r>
              <a:rPr lang="zh-TW" altLang="en-US" dirty="0"/>
              <a:t>，內層迴圈使用迴圈變數</a:t>
            </a:r>
            <a:r>
              <a:rPr lang="en-US" altLang="zh-TW" dirty="0"/>
              <a:t>j</a:t>
            </a:r>
            <a:r>
              <a:rPr lang="zh-TW" altLang="en-US" dirty="0"/>
              <a:t>，外層迴圈</a:t>
            </a:r>
            <a:r>
              <a:rPr lang="en-US" altLang="zh-TW" dirty="0" err="1"/>
              <a:t>i</a:t>
            </a:r>
            <a:r>
              <a:rPr lang="en-US" altLang="zh-TW" dirty="0"/>
              <a:t> </a:t>
            </a:r>
            <a:r>
              <a:rPr lang="zh-TW" altLang="en-US" dirty="0"/>
              <a:t>等於</a:t>
            </a:r>
            <a:r>
              <a:rPr lang="en-US" altLang="zh-TW" dirty="0"/>
              <a:t>1</a:t>
            </a:r>
            <a:r>
              <a:rPr lang="zh-TW" altLang="en-US" dirty="0"/>
              <a:t>，內層迴圈</a:t>
            </a:r>
            <a:r>
              <a:rPr lang="en-US" altLang="zh-TW" dirty="0"/>
              <a:t>j </a:t>
            </a:r>
            <a:r>
              <a:rPr lang="zh-TW" altLang="en-US" dirty="0"/>
              <a:t>由</a:t>
            </a:r>
            <a:r>
              <a:rPr lang="en-US" altLang="zh-TW" dirty="0"/>
              <a:t>1 </a:t>
            </a:r>
            <a:r>
              <a:rPr lang="zh-TW" altLang="en-US" dirty="0"/>
              <a:t>變化到</a:t>
            </a:r>
            <a:r>
              <a:rPr lang="en-US" altLang="zh-TW" dirty="0"/>
              <a:t>9</a:t>
            </a:r>
            <a:r>
              <a:rPr lang="zh-TW" altLang="en-US" dirty="0"/>
              <a:t>，印出「</a:t>
            </a:r>
            <a:r>
              <a:rPr lang="en-US" altLang="zh-TW" dirty="0"/>
              <a:t>1*1=1</a:t>
            </a:r>
            <a:r>
              <a:rPr lang="zh-TW" altLang="en-US" dirty="0"/>
              <a:t>，</a:t>
            </a:r>
            <a:r>
              <a:rPr lang="en-US" altLang="zh-TW" dirty="0"/>
              <a:t>1*2=2</a:t>
            </a:r>
            <a:r>
              <a:rPr lang="zh-TW" altLang="en-US" dirty="0"/>
              <a:t>，</a:t>
            </a:r>
            <a:r>
              <a:rPr lang="en-US" altLang="zh-TW" dirty="0"/>
              <a:t>1*3=3</a:t>
            </a:r>
            <a:r>
              <a:rPr lang="zh-TW" altLang="en-US" dirty="0"/>
              <a:t>，⋯，</a:t>
            </a:r>
            <a:r>
              <a:rPr lang="en-US" altLang="zh-TW" dirty="0"/>
              <a:t>1*9=9</a:t>
            </a:r>
            <a:r>
              <a:rPr lang="zh-TW" altLang="en-US" dirty="0"/>
              <a:t>」，</a:t>
            </a:r>
            <a:endParaRPr lang="en-US" altLang="zh-TW" dirty="0"/>
          </a:p>
          <a:p>
            <a:pPr lvl="1"/>
            <a:r>
              <a:rPr lang="en-US" altLang="zh-TW" dirty="0" err="1"/>
              <a:t>i</a:t>
            </a:r>
            <a:r>
              <a:rPr lang="en-US" altLang="zh-TW" dirty="0"/>
              <a:t> </a:t>
            </a:r>
            <a:r>
              <a:rPr lang="zh-TW" altLang="en-US" dirty="0"/>
              <a:t>遞增</a:t>
            </a:r>
            <a:r>
              <a:rPr lang="en-US" altLang="zh-TW" dirty="0"/>
              <a:t>1</a:t>
            </a:r>
            <a:r>
              <a:rPr lang="zh-TW" altLang="en-US" dirty="0"/>
              <a:t>，外層迴圈</a:t>
            </a:r>
            <a:r>
              <a:rPr lang="en-US" altLang="zh-TW" dirty="0" err="1"/>
              <a:t>i</a:t>
            </a:r>
            <a:r>
              <a:rPr lang="en-US" altLang="zh-TW" dirty="0"/>
              <a:t> </a:t>
            </a:r>
            <a:r>
              <a:rPr lang="zh-TW" altLang="en-US" dirty="0"/>
              <a:t>等於</a:t>
            </a:r>
            <a:r>
              <a:rPr lang="en-US" altLang="zh-TW" dirty="0"/>
              <a:t>2</a:t>
            </a:r>
            <a:r>
              <a:rPr lang="zh-TW" altLang="en-US" dirty="0"/>
              <a:t>，內層迴圈</a:t>
            </a:r>
            <a:r>
              <a:rPr lang="en-US" altLang="zh-TW" dirty="0"/>
              <a:t>j </a:t>
            </a:r>
            <a:r>
              <a:rPr lang="zh-TW" altLang="en-US" dirty="0"/>
              <a:t>由</a:t>
            </a:r>
            <a:r>
              <a:rPr lang="en-US" altLang="zh-TW" dirty="0"/>
              <a:t>1 </a:t>
            </a:r>
            <a:r>
              <a:rPr lang="zh-TW" altLang="en-US" dirty="0"/>
              <a:t>變化到</a:t>
            </a:r>
            <a:r>
              <a:rPr lang="en-US" altLang="zh-TW" dirty="0"/>
              <a:t>9</a:t>
            </a:r>
            <a:r>
              <a:rPr lang="zh-TW" altLang="en-US" dirty="0"/>
              <a:t>，印出「</a:t>
            </a:r>
            <a:r>
              <a:rPr lang="en-US" altLang="zh-TW" dirty="0"/>
              <a:t>2*1=2</a:t>
            </a:r>
            <a:r>
              <a:rPr lang="zh-TW" altLang="en-US" dirty="0"/>
              <a:t>，</a:t>
            </a:r>
            <a:r>
              <a:rPr lang="en-US" altLang="zh-TW" dirty="0"/>
              <a:t>2*2=4</a:t>
            </a:r>
            <a:r>
              <a:rPr lang="zh-TW" altLang="en-US" dirty="0"/>
              <a:t>，</a:t>
            </a:r>
            <a:r>
              <a:rPr lang="en-US" altLang="zh-TW" dirty="0"/>
              <a:t>2*3=6</a:t>
            </a:r>
            <a:r>
              <a:rPr lang="zh-TW" altLang="en-US" dirty="0"/>
              <a:t>，⋯，</a:t>
            </a:r>
            <a:r>
              <a:rPr lang="en-US" altLang="zh-TW" dirty="0"/>
              <a:t>2*9=18</a:t>
            </a:r>
            <a:r>
              <a:rPr lang="zh-TW" altLang="en-US" dirty="0"/>
              <a:t>」，</a:t>
            </a:r>
            <a:endParaRPr lang="en-US" altLang="zh-TW" dirty="0"/>
          </a:p>
          <a:p>
            <a:pPr lvl="1"/>
            <a:r>
              <a:rPr lang="zh-TW" altLang="en-US" dirty="0"/>
              <a:t>依此類推，直到外層迴圈</a:t>
            </a:r>
            <a:r>
              <a:rPr lang="en-US" altLang="zh-TW" dirty="0" err="1"/>
              <a:t>i</a:t>
            </a:r>
            <a:r>
              <a:rPr lang="en-US" altLang="zh-TW" dirty="0"/>
              <a:t> </a:t>
            </a:r>
            <a:r>
              <a:rPr lang="zh-TW" altLang="en-US" dirty="0"/>
              <a:t>等於</a:t>
            </a:r>
            <a:r>
              <a:rPr lang="en-US" altLang="zh-TW" dirty="0"/>
              <a:t>9</a:t>
            </a:r>
            <a:r>
              <a:rPr lang="zh-TW" altLang="en-US" dirty="0"/>
              <a:t>，內層迴圈</a:t>
            </a:r>
            <a:r>
              <a:rPr lang="en-US" altLang="zh-TW" dirty="0"/>
              <a:t>j </a:t>
            </a:r>
            <a:r>
              <a:rPr lang="zh-TW" altLang="en-US" dirty="0"/>
              <a:t>由</a:t>
            </a:r>
            <a:r>
              <a:rPr lang="en-US" altLang="zh-TW" dirty="0"/>
              <a:t>1 </a:t>
            </a:r>
            <a:r>
              <a:rPr lang="zh-TW" altLang="en-US" dirty="0"/>
              <a:t>變化到</a:t>
            </a:r>
            <a:r>
              <a:rPr lang="en-US" altLang="zh-TW" dirty="0"/>
              <a:t>9</a:t>
            </a:r>
            <a:r>
              <a:rPr lang="zh-TW" altLang="en-US" dirty="0"/>
              <a:t>，印出「</a:t>
            </a:r>
            <a:r>
              <a:rPr lang="en-US" altLang="zh-TW" dirty="0"/>
              <a:t>9*1=9</a:t>
            </a:r>
            <a:r>
              <a:rPr lang="zh-TW" altLang="en-US" dirty="0"/>
              <a:t>，</a:t>
            </a:r>
            <a:r>
              <a:rPr lang="en-US" altLang="zh-TW" dirty="0"/>
              <a:t>9*2=18</a:t>
            </a:r>
            <a:r>
              <a:rPr lang="zh-TW" altLang="en-US" dirty="0"/>
              <a:t>，</a:t>
            </a:r>
            <a:r>
              <a:rPr lang="en-US" altLang="zh-TW" dirty="0"/>
              <a:t>9*3=27</a:t>
            </a:r>
            <a:r>
              <a:rPr lang="zh-TW" altLang="en-US" dirty="0"/>
              <a:t>，⋯，</a:t>
            </a:r>
            <a:r>
              <a:rPr lang="en-US" altLang="zh-TW" dirty="0"/>
              <a:t>9*9=81</a:t>
            </a:r>
            <a:r>
              <a:rPr lang="zh-TW" altLang="en-US" dirty="0"/>
              <a:t>」。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t>93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35217852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範例</a:t>
            </a:r>
            <a:r>
              <a:rPr lang="en-US" altLang="zh-TW" dirty="0"/>
              <a:t>:</a:t>
            </a:r>
            <a:r>
              <a:rPr lang="zh-TW" altLang="en-US" dirty="0"/>
              <a:t>列出</a:t>
            </a:r>
            <a:r>
              <a:rPr lang="en-US" altLang="zh-TW" dirty="0"/>
              <a:t>2 </a:t>
            </a:r>
            <a:r>
              <a:rPr lang="zh-TW" altLang="en-US" dirty="0"/>
              <a:t>到</a:t>
            </a:r>
            <a:r>
              <a:rPr lang="en-US" altLang="zh-TW" dirty="0"/>
              <a:t>1000 </a:t>
            </a:r>
            <a:r>
              <a:rPr lang="zh-TW" altLang="en-US" dirty="0"/>
              <a:t>所有質數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質數判斷</a:t>
            </a:r>
            <a:r>
              <a:rPr lang="en-US" altLang="zh-TW" dirty="0"/>
              <a:t>:</a:t>
            </a:r>
            <a:r>
              <a:rPr lang="zh-TW" altLang="en-US" dirty="0"/>
              <a:t>某數的因數只有</a:t>
            </a:r>
            <a:r>
              <a:rPr lang="en-US" altLang="zh-TW" dirty="0"/>
              <a:t>1 </a:t>
            </a:r>
            <a:r>
              <a:rPr lang="zh-TW" altLang="en-US" dirty="0"/>
              <a:t>與自己，沒有其他因數，稱為質數。</a:t>
            </a:r>
            <a:endParaRPr lang="en-US" altLang="zh-TW" dirty="0"/>
          </a:p>
          <a:p>
            <a:r>
              <a:rPr lang="zh-TW" altLang="en-US" dirty="0"/>
              <a:t>程式中要判斷一個數字是否是質數，就要判斷他的因數是否只有</a:t>
            </a:r>
            <a:r>
              <a:rPr lang="en-US" altLang="zh-TW" dirty="0"/>
              <a:t>1 </a:t>
            </a:r>
            <a:r>
              <a:rPr lang="zh-TW" altLang="en-US" dirty="0"/>
              <a:t>與自己，要列出</a:t>
            </a:r>
            <a:r>
              <a:rPr lang="en-US" altLang="zh-TW" dirty="0"/>
              <a:t>2</a:t>
            </a:r>
            <a:r>
              <a:rPr lang="zh-TW" altLang="en-US" dirty="0"/>
              <a:t>到</a:t>
            </a:r>
            <a:r>
              <a:rPr lang="en-US" altLang="zh-TW" dirty="0"/>
              <a:t>1000 </a:t>
            </a:r>
            <a:r>
              <a:rPr lang="zh-TW" altLang="en-US" dirty="0"/>
              <a:t>所有質數</a:t>
            </a:r>
            <a:endParaRPr lang="en-US" altLang="zh-TW" dirty="0"/>
          </a:p>
          <a:p>
            <a:r>
              <a:rPr lang="zh-TW" altLang="en-US" dirty="0"/>
              <a:t>除了需要質數判斷程式外，外層需要一個迴圈從</a:t>
            </a:r>
            <a:r>
              <a:rPr lang="en-US" altLang="zh-TW" dirty="0"/>
              <a:t>2 </a:t>
            </a:r>
            <a:r>
              <a:rPr lang="zh-TW" altLang="en-US" dirty="0"/>
              <a:t>變化到</a:t>
            </a:r>
            <a:r>
              <a:rPr lang="en-US" altLang="zh-TW" dirty="0"/>
              <a:t>1000</a:t>
            </a:r>
            <a:r>
              <a:rPr lang="zh-TW" altLang="en-US" dirty="0"/>
              <a:t>，對每一個數進行質數判斷，若是質數就顯示出來。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t>94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92598938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迴圈結構特殊指令的使用</a:t>
            </a:r>
            <a:r>
              <a:rPr lang="en-US" altLang="zh-TW" dirty="0"/>
              <a:t>—</a:t>
            </a:r>
            <a:r>
              <a:rPr lang="en-US" altLang="zh-TW" b="0" dirty="0"/>
              <a:t>break</a:t>
            </a:r>
            <a:r>
              <a:rPr lang="zh-TW" altLang="en-US" dirty="0"/>
              <a:t>、</a:t>
            </a:r>
            <a:r>
              <a:rPr lang="en-US" altLang="zh-TW" b="0" dirty="0"/>
              <a:t>continue </a:t>
            </a:r>
            <a:r>
              <a:rPr lang="zh-TW" altLang="en-US" dirty="0"/>
              <a:t>與</a:t>
            </a:r>
            <a:r>
              <a:rPr lang="en-US" altLang="zh-TW" b="0" dirty="0"/>
              <a:t>else</a:t>
            </a:r>
            <a:endParaRPr lang="zh-TW" altLang="en-US" dirty="0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140"/>
          <a:stretch/>
        </p:blipFill>
        <p:spPr>
          <a:xfrm>
            <a:off x="683568" y="1772816"/>
            <a:ext cx="7887264" cy="3659689"/>
          </a:xfr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t>95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08488688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迴圈結構特殊指令的使用</a:t>
            </a:r>
            <a:r>
              <a:rPr lang="en-US" altLang="zh-TW" dirty="0"/>
              <a:t>—</a:t>
            </a:r>
            <a:r>
              <a:rPr lang="en-US" altLang="zh-TW" b="0" dirty="0"/>
              <a:t>break</a:t>
            </a:r>
            <a:r>
              <a:rPr lang="zh-TW" altLang="en-US" dirty="0"/>
              <a:t>、</a:t>
            </a:r>
            <a:r>
              <a:rPr lang="en-US" altLang="zh-TW" b="0" dirty="0"/>
              <a:t>continue </a:t>
            </a:r>
            <a:r>
              <a:rPr lang="zh-TW" altLang="en-US" dirty="0"/>
              <a:t>與</a:t>
            </a:r>
            <a:r>
              <a:rPr lang="en-US" altLang="zh-TW" b="0" dirty="0"/>
              <a:t>else</a:t>
            </a:r>
            <a:endParaRPr lang="zh-TW" altLang="en-US" dirty="0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486"/>
          <a:stretch/>
        </p:blipFill>
        <p:spPr>
          <a:xfrm>
            <a:off x="611560" y="1628800"/>
            <a:ext cx="8027500" cy="1874749"/>
          </a:xfr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t>96</a:t>
            </a:fld>
            <a:endParaRPr lang="zh-TW" altLang="en-US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0CA1A71A-B42A-4FCE-80F6-2725778828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3789040"/>
            <a:ext cx="7920880" cy="2357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44493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迴圈結構特殊指令的使用</a:t>
            </a:r>
            <a:r>
              <a:rPr lang="en-US" altLang="zh-TW" dirty="0"/>
              <a:t>—break</a:t>
            </a:r>
            <a:r>
              <a:rPr lang="zh-TW" altLang="en-US" dirty="0"/>
              <a:t>、</a:t>
            </a:r>
            <a:r>
              <a:rPr lang="en-US" altLang="zh-TW" dirty="0"/>
              <a:t>continue </a:t>
            </a:r>
            <a:r>
              <a:rPr lang="zh-TW" altLang="en-US" dirty="0"/>
              <a:t>與</a:t>
            </a:r>
            <a:r>
              <a:rPr lang="en-US" altLang="zh-TW" dirty="0"/>
              <a:t>else</a:t>
            </a:r>
            <a:endParaRPr lang="zh-TW" altLang="en-US" dirty="0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125"/>
          <a:stretch/>
        </p:blipFill>
        <p:spPr>
          <a:xfrm>
            <a:off x="1043608" y="2141620"/>
            <a:ext cx="7056784" cy="4165761"/>
          </a:xfr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pPr/>
              <a:t>97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07055027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迴圈結構特殊指令的使用</a:t>
            </a:r>
            <a:r>
              <a:rPr lang="en-US" altLang="zh-TW" dirty="0"/>
              <a:t>—</a:t>
            </a:r>
            <a:r>
              <a:rPr lang="en-US" altLang="zh-TW" b="0" dirty="0"/>
              <a:t>break</a:t>
            </a:r>
            <a:r>
              <a:rPr lang="zh-TW" altLang="en-US" dirty="0"/>
              <a:t>、</a:t>
            </a:r>
            <a:r>
              <a:rPr lang="en-US" altLang="zh-TW" b="0" dirty="0"/>
              <a:t>continue </a:t>
            </a:r>
            <a:r>
              <a:rPr lang="zh-TW" altLang="en-US" dirty="0"/>
              <a:t>與</a:t>
            </a:r>
            <a:r>
              <a:rPr lang="en-US" altLang="zh-TW" b="0" dirty="0"/>
              <a:t>else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將</a:t>
            </a:r>
            <a:r>
              <a:rPr lang="en-US" altLang="zh-TW" dirty="0"/>
              <a:t>break</a:t>
            </a:r>
            <a:r>
              <a:rPr lang="zh-TW" altLang="en-US" dirty="0"/>
              <a:t>、</a:t>
            </a:r>
            <a:r>
              <a:rPr lang="en-US" altLang="zh-TW" dirty="0"/>
              <a:t>continue </a:t>
            </a:r>
            <a:r>
              <a:rPr lang="zh-TW" altLang="en-US" dirty="0"/>
              <a:t>與</a:t>
            </a:r>
            <a:r>
              <a:rPr lang="en-US" altLang="zh-TW" dirty="0"/>
              <a:t>else </a:t>
            </a:r>
            <a:r>
              <a:rPr lang="zh-TW" altLang="en-US" dirty="0"/>
              <a:t>可以使用在迴圈中，產生想要的結果，如質數判斷，當確定有一個因數就不是質數，就可以跳出迴圈</a:t>
            </a:r>
            <a:r>
              <a:rPr lang="en-US" altLang="zh-TW" dirty="0"/>
              <a:t>(break)</a:t>
            </a:r>
          </a:p>
          <a:p>
            <a:r>
              <a:rPr lang="zh-TW" altLang="en-US" dirty="0"/>
              <a:t>求質數程式，</a:t>
            </a:r>
            <a:r>
              <a:rPr lang="en-US" altLang="zh-TW" dirty="0"/>
              <a:t> </a:t>
            </a:r>
            <a:r>
              <a:rPr lang="zh-TW" altLang="en-US" dirty="0"/>
              <a:t>若不想要使用旗標變數</a:t>
            </a:r>
            <a:r>
              <a:rPr lang="en-US" altLang="zh-TW" dirty="0"/>
              <a:t>prime</a:t>
            </a:r>
            <a:r>
              <a:rPr lang="zh-TW" altLang="en-US" dirty="0"/>
              <a:t>，也可以改成</a:t>
            </a:r>
            <a:r>
              <a:rPr lang="en-US" altLang="zh-TW" dirty="0"/>
              <a:t>else</a:t>
            </a:r>
            <a:r>
              <a:rPr lang="zh-TW" altLang="en-US" dirty="0"/>
              <a:t>，當找不到因數就會執行</a:t>
            </a:r>
            <a:r>
              <a:rPr lang="en-US" altLang="zh-TW" dirty="0"/>
              <a:t>else </a:t>
            </a:r>
            <a:r>
              <a:rPr lang="zh-TW" altLang="en-US" dirty="0"/>
              <a:t>程式區塊。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t>98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3314679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迴圈結構特殊指令的使用</a:t>
            </a:r>
            <a:r>
              <a:rPr lang="en-US" altLang="zh-TW" dirty="0"/>
              <a:t>—</a:t>
            </a:r>
            <a:r>
              <a:rPr lang="en-US" altLang="zh-TW" b="0" dirty="0"/>
              <a:t>break</a:t>
            </a:r>
            <a:r>
              <a:rPr lang="zh-TW" altLang="en-US" dirty="0"/>
              <a:t>、</a:t>
            </a:r>
            <a:r>
              <a:rPr lang="en-US" altLang="zh-TW" b="0" dirty="0"/>
              <a:t>continue </a:t>
            </a:r>
            <a:r>
              <a:rPr lang="zh-TW" altLang="en-US" dirty="0"/>
              <a:t>與</a:t>
            </a:r>
            <a:r>
              <a:rPr lang="en-US" altLang="zh-TW" b="0" dirty="0"/>
              <a:t>else</a:t>
            </a:r>
            <a:endParaRPr lang="zh-TW" altLang="en-US" dirty="0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1556793"/>
            <a:ext cx="8208912" cy="4408490"/>
          </a:xfr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6902896" y="6453336"/>
            <a:ext cx="2133600" cy="365125"/>
          </a:xfrm>
          <a:prstGeom prst="rect">
            <a:avLst/>
          </a:prstGeom>
        </p:spPr>
        <p:txBody>
          <a:bodyPr/>
          <a:lstStyle/>
          <a:p>
            <a:fld id="{A09E18DC-4908-43D4-8C47-033B2BD51319}" type="slidenum">
              <a:rPr lang="zh-TW" altLang="en-US" smtClean="0"/>
              <a:t>99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127678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宣紙">
  <a:themeElements>
    <a:clrScheme name="宣紙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宣紙">
      <a:majorFont>
        <a:latin typeface="Constantia"/>
        <a:ea typeface=""/>
        <a:cs typeface=""/>
        <a:font script="Jpan" typeface="HG明朝E"/>
        <a:font script="Hang" typeface="궁서"/>
        <a:font script="Hans" typeface="华文新魏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HG明朝E"/>
        <a:font script="Hang" typeface="궁서"/>
        <a:font script="Hans" typeface="华文新魏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宣紙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63000"/>
                <a:tint val="82000"/>
              </a:schemeClr>
              <a:schemeClr val="phClr">
                <a:tint val="10000"/>
                <a:satMod val="400000"/>
              </a:schemeClr>
            </a:duotone>
          </a:blip>
          <a:tile tx="0" ty="0" sx="40000" sy="40000" flip="none" algn="tl"/>
        </a:blipFill>
        <a:blipFill>
          <a:blip xmlns:r="http://schemas.openxmlformats.org/officeDocument/2006/relationships" r:embed="rId1">
            <a:duotone>
              <a:schemeClr val="phClr">
                <a:shade val="40000"/>
              </a:schemeClr>
              <a:schemeClr val="phClr">
                <a:tint val="42000"/>
              </a:schemeClr>
            </a:duotone>
          </a:blip>
          <a:tile tx="0" ty="0" sx="40000" sy="40000" flip="none" algn="tl"/>
        </a:blipFill>
      </a:fillStyleLst>
      <a:lnStyleLst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  <a:ln w="635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95000" rotWithShape="0">
              <a:srgbClr val="000000">
                <a:alpha val="50000"/>
              </a:srgbClr>
            </a:outerShdw>
            <a:softEdge rad="12700"/>
          </a:effectLst>
        </a:effectStyle>
        <a:effectStyle>
          <a:effectLst>
            <a:outerShdw blurRad="95000" rotWithShape="0">
              <a:srgbClr val="000000">
                <a:alpha val="50000"/>
              </a:srgbClr>
            </a:outerShdw>
            <a:softEdge rad="12700"/>
          </a:effectLst>
        </a:effectStyle>
        <a:effectStyle>
          <a:effectLst>
            <a:outerShdw blurRad="95000" algn="tl" rotWithShape="0">
              <a:srgbClr val="000000">
                <a:alpha val="50000"/>
              </a:srgbClr>
            </a:outerShdw>
          </a:effectLst>
          <a:scene3d>
            <a:camera prst="orthographicFront"/>
            <a:lightRig rig="soft" dir="t">
              <a:rot lat="0" lon="0" rev="18000000"/>
            </a:lightRig>
          </a:scene3d>
          <a:sp3d prstMaterial="dkEdge">
            <a:bevelT w="73660" h="44450" prst="riblet"/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55000"/>
                <a:alpha val="20000"/>
              </a:schemeClr>
              <a:schemeClr val="phClr">
                <a:tint val="40000"/>
                <a:shade val="90000"/>
                <a:satMod val="60000"/>
                <a:alpha val="20000"/>
              </a:schemeClr>
            </a:duotone>
          </a:blip>
          <a:tile tx="0" ty="0" sx="58000" sy="38000" flip="none" algn="tl"/>
        </a:blipFill>
        <a:blipFill>
          <a:blip xmlns:r="http://schemas.openxmlformats.org/officeDocument/2006/relationships" r:embed="rId2">
            <a:duotone>
              <a:schemeClr val="phClr">
                <a:shade val="12000"/>
                <a:satMod val="240000"/>
              </a:schemeClr>
              <a:schemeClr val="phClr">
                <a:tint val="65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Paper</Template>
  <TotalTime>6536</TotalTime>
  <Words>6136</Words>
  <Application>Microsoft Office PowerPoint</Application>
  <PresentationFormat>如螢幕大小 (4:3)</PresentationFormat>
  <Paragraphs>699</Paragraphs>
  <Slides>226</Slides>
  <Notes>2</Notes>
  <HiddenSlides>0</HiddenSlides>
  <MMClips>0</MMClips>
  <ScaleCrop>false</ScaleCrop>
  <HeadingPairs>
    <vt:vector size="8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內嵌 OLE 伺服程式</vt:lpstr>
      </vt:variant>
      <vt:variant>
        <vt:i4>1</vt:i4>
      </vt:variant>
      <vt:variant>
        <vt:lpstr>投影片標題</vt:lpstr>
      </vt:variant>
      <vt:variant>
        <vt:i4>226</vt:i4>
      </vt:variant>
    </vt:vector>
  </HeadingPairs>
  <TitlesOfParts>
    <vt:vector size="233" baseType="lpstr">
      <vt:lpstr>微軟正黑體</vt:lpstr>
      <vt:lpstr>標楷體</vt:lpstr>
      <vt:lpstr>Arial</vt:lpstr>
      <vt:lpstr>Constantia</vt:lpstr>
      <vt:lpstr>Wingdings 2</vt:lpstr>
      <vt:lpstr>宣紙</vt:lpstr>
      <vt:lpstr>點陣圖影像</vt:lpstr>
      <vt:lpstr>TQC+ Python證照班</vt:lpstr>
      <vt:lpstr>課程大綱</vt:lpstr>
      <vt:lpstr>Python 簡介</vt:lpstr>
      <vt:lpstr>Python 簡介</vt:lpstr>
      <vt:lpstr>Python 簡介</vt:lpstr>
      <vt:lpstr>Python 開發環境</vt:lpstr>
      <vt:lpstr>Python 的輸入與輸出</vt:lpstr>
      <vt:lpstr>PowerPoint 簡報</vt:lpstr>
      <vt:lpstr>PowerPoint 簡報</vt:lpstr>
      <vt:lpstr>輸出格式</vt:lpstr>
      <vt:lpstr>第一個Python 程式</vt:lpstr>
      <vt:lpstr>基本資料調查.py</vt:lpstr>
      <vt:lpstr>範例:浮點數格式化輸出</vt:lpstr>
      <vt:lpstr>變數、資料型別與 運算子</vt:lpstr>
      <vt:lpstr>Python基本資料型別</vt:lpstr>
      <vt:lpstr>布林值</vt:lpstr>
      <vt:lpstr>布林值</vt:lpstr>
      <vt:lpstr>整數</vt:lpstr>
      <vt:lpstr>整數</vt:lpstr>
      <vt:lpstr>浮點數</vt:lpstr>
      <vt:lpstr>字串</vt:lpstr>
      <vt:lpstr>字串</vt:lpstr>
      <vt:lpstr>範例2-1：ch2\2-1-type.py </vt:lpstr>
      <vt:lpstr>範例2-1：ch2\2-1-type.py</vt:lpstr>
      <vt:lpstr>變數</vt:lpstr>
      <vt:lpstr>變數</vt:lpstr>
      <vt:lpstr>變數</vt:lpstr>
      <vt:lpstr>範例2-2-1a：ch2\2-2-1a-var1.py</vt:lpstr>
      <vt:lpstr>範例2-2-1a：ch2\2-2-1a-var1.py</vt:lpstr>
      <vt:lpstr>範例2-2-1b：ch2\2-2-1b-var2.py</vt:lpstr>
      <vt:lpstr>範例2-2-1b：ch2\2-2-1b-var2.py</vt:lpstr>
      <vt:lpstr>範例2-2-1c：ch2\2-2-1c-var3.py</vt:lpstr>
      <vt:lpstr>範例2-2-1c：ch2\2-2-1c-var3.py</vt:lpstr>
      <vt:lpstr>變數的命名</vt:lpstr>
      <vt:lpstr>變數的命名</vt:lpstr>
      <vt:lpstr>運算子</vt:lpstr>
      <vt:lpstr>指定運算子</vt:lpstr>
      <vt:lpstr>算術運算子</vt:lpstr>
      <vt:lpstr>算術運算子</vt:lpstr>
      <vt:lpstr>算術運算子</vt:lpstr>
      <vt:lpstr>算術運算子</vt:lpstr>
      <vt:lpstr>比較運算子</vt:lpstr>
      <vt:lpstr>邏輯運算子</vt:lpstr>
      <vt:lpstr>邏輯運算子</vt:lpstr>
      <vt:lpstr>邏輯運算子</vt:lpstr>
      <vt:lpstr>邏輯運算子</vt:lpstr>
      <vt:lpstr>充電時間</vt:lpstr>
      <vt:lpstr>運算子優先權次序</vt:lpstr>
      <vt:lpstr>PowerPoint 簡報</vt:lpstr>
      <vt:lpstr>運算子優先權次序</vt:lpstr>
      <vt:lpstr>內建函數</vt:lpstr>
      <vt:lpstr>範例:圓形面積計算</vt:lpstr>
      <vt:lpstr>範例:公里英哩轉換</vt:lpstr>
      <vt:lpstr>範例:座標距離計算</vt:lpstr>
      <vt:lpstr>範例:正n邊形面積計算</vt:lpstr>
      <vt:lpstr>選擇結構</vt:lpstr>
      <vt:lpstr>選擇結構</vt:lpstr>
      <vt:lpstr>　流程圖圖示介紹</vt:lpstr>
      <vt:lpstr>選擇結構</vt:lpstr>
      <vt:lpstr>單向選擇結構</vt:lpstr>
      <vt:lpstr>選擇結構：單向選擇結構流程圖</vt:lpstr>
      <vt:lpstr>單向選擇結構</vt:lpstr>
      <vt:lpstr>單向選擇結構</vt:lpstr>
      <vt:lpstr>雙向選擇結構</vt:lpstr>
      <vt:lpstr>選擇結構：雙向選擇結構 流程圖</vt:lpstr>
      <vt:lpstr>雙向選擇結構</vt:lpstr>
      <vt:lpstr>範例:偶數判斷</vt:lpstr>
      <vt:lpstr>多向選擇結構</vt:lpstr>
      <vt:lpstr>PowerPoint 簡報</vt:lpstr>
      <vt:lpstr>選擇結構：多向選擇結構流程圖</vt:lpstr>
      <vt:lpstr>多向選擇結構</vt:lpstr>
      <vt:lpstr>範例:倍數判斷</vt:lpstr>
      <vt:lpstr>範例:算術運算</vt:lpstr>
      <vt:lpstr>範例:等級判斷</vt:lpstr>
      <vt:lpstr>範例:十進位轉換</vt:lpstr>
      <vt:lpstr>範例:三角形判斷</vt:lpstr>
      <vt:lpstr>迴圈結構</vt:lpstr>
      <vt:lpstr>迴圈</vt:lpstr>
      <vt:lpstr>迴圈</vt:lpstr>
      <vt:lpstr>迴圈結構 — 使用for</vt:lpstr>
      <vt:lpstr>迴圈結構— 使用for 流程圖</vt:lpstr>
      <vt:lpstr>PowerPoint 簡報</vt:lpstr>
      <vt:lpstr>迴圈結構— 使用while</vt:lpstr>
      <vt:lpstr>PowerPoint 簡報</vt:lpstr>
      <vt:lpstr>PowerPoint 簡報</vt:lpstr>
      <vt:lpstr>範例:迴圈偶數連加</vt:lpstr>
      <vt:lpstr>範例:迴圈倍數總和</vt:lpstr>
      <vt:lpstr>範例:迴圈階乘計算</vt:lpstr>
      <vt:lpstr>範例:迴圈位數加總</vt:lpstr>
      <vt:lpstr>範例:迴圈公式計算</vt:lpstr>
      <vt:lpstr>進階控制流程</vt:lpstr>
      <vt:lpstr>巢狀迴圈</vt:lpstr>
      <vt:lpstr>九九乘法表</vt:lpstr>
      <vt:lpstr>範例:列出2 到1000 所有質數</vt:lpstr>
      <vt:lpstr>迴圈結構特殊指令的使用—break、continue 與else</vt:lpstr>
      <vt:lpstr>迴圈結構特殊指令的使用—break、continue 與else</vt:lpstr>
      <vt:lpstr>迴圈結構特殊指令的使用—break、continue 與else</vt:lpstr>
      <vt:lpstr>迴圈結構特殊指令的使用—break、continue 與else</vt:lpstr>
      <vt:lpstr>迴圈結構特殊指令的使用—break、continue 與else</vt:lpstr>
      <vt:lpstr>範例:不定數迴圈最小值</vt:lpstr>
      <vt:lpstr>範例:數字反轉判斷</vt:lpstr>
      <vt:lpstr>範例:不定數迴圈-BMI計算</vt:lpstr>
      <vt:lpstr>範例:奇偶數個數計算</vt:lpstr>
      <vt:lpstr>範例:繪製等腰三角形</vt:lpstr>
      <vt:lpstr>函式</vt:lpstr>
      <vt:lpstr>函式</vt:lpstr>
      <vt:lpstr>PowerPoint 簡報</vt:lpstr>
      <vt:lpstr>函式的定義、傳回值與呼叫</vt:lpstr>
      <vt:lpstr>函式的定義、傳回值與呼叫</vt:lpstr>
      <vt:lpstr>函式的定義、傳回值與呼叫</vt:lpstr>
      <vt:lpstr>函式的定義、傳回值與呼叫</vt:lpstr>
      <vt:lpstr>PowerPoint 簡報</vt:lpstr>
      <vt:lpstr>函式的定義、傳回值與呼叫</vt:lpstr>
      <vt:lpstr>範例:乘積</vt:lpstr>
      <vt:lpstr>範例:次方計算</vt:lpstr>
      <vt:lpstr>範例:一元二次方程式</vt:lpstr>
      <vt:lpstr>範例:最大公因數</vt:lpstr>
      <vt:lpstr>範例:費氏數列</vt:lpstr>
      <vt:lpstr>串列(List)</vt:lpstr>
      <vt:lpstr>資料儲存容器 數組- 串列- 字典-集合</vt:lpstr>
      <vt:lpstr>資料儲存容器</vt:lpstr>
      <vt:lpstr>資料儲存容器</vt:lpstr>
      <vt:lpstr>數組</vt:lpstr>
      <vt:lpstr>PowerPoint 簡報</vt:lpstr>
      <vt:lpstr>PowerPoint 簡報</vt:lpstr>
      <vt:lpstr>PowerPoint 簡報</vt:lpstr>
      <vt:lpstr>PowerPoint 簡報</vt:lpstr>
      <vt:lpstr>串列(list)</vt:lpstr>
      <vt:lpstr>新增與修改串列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串接兩個串列</vt:lpstr>
      <vt:lpstr>產生串列</vt:lpstr>
      <vt:lpstr>使用「[ 開始: 結束: 間隔]」存取串列</vt:lpstr>
      <vt:lpstr>PowerPoint 簡報</vt:lpstr>
      <vt:lpstr>PowerPoint 簡報</vt:lpstr>
      <vt:lpstr>PowerPoint 簡報</vt:lpstr>
      <vt:lpstr>範例:撲克牌總和</vt:lpstr>
      <vt:lpstr>範例:眾數</vt:lpstr>
      <vt:lpstr>範例:二維串列行列數</vt:lpstr>
      <vt:lpstr>範例:最大最小值索引</vt:lpstr>
      <vt:lpstr>範例:平均溫度</vt:lpstr>
      <vt:lpstr>PowerPoint 簡報</vt:lpstr>
      <vt:lpstr>字典(dict)</vt:lpstr>
      <vt:lpstr>新增與修改字典</vt:lpstr>
      <vt:lpstr>字典</vt:lpstr>
      <vt:lpstr>字典</vt:lpstr>
      <vt:lpstr>字典</vt:lpstr>
      <vt:lpstr>字典</vt:lpstr>
      <vt:lpstr>字典</vt:lpstr>
      <vt:lpstr>將tuple 或串列轉換成字典</vt:lpstr>
      <vt:lpstr>PowerPoint 簡報</vt:lpstr>
      <vt:lpstr>使用「函式update」合併兩個字典</vt:lpstr>
      <vt:lpstr>使用「函式copy」複製字典</vt:lpstr>
      <vt:lpstr>PowerPoint 簡報</vt:lpstr>
      <vt:lpstr>使用「for」讀取字典每個元素</vt:lpstr>
      <vt:lpstr>集合(set)</vt:lpstr>
      <vt:lpstr>PowerPoint 簡報</vt:lpstr>
      <vt:lpstr>新增與刪除元素</vt:lpstr>
      <vt:lpstr>集合的運算</vt:lpstr>
      <vt:lpstr>PowerPoint 簡報</vt:lpstr>
      <vt:lpstr>PowerPoint 簡報</vt:lpstr>
      <vt:lpstr>集合的比較</vt:lpstr>
      <vt:lpstr>PowerPoint 簡報</vt:lpstr>
      <vt:lpstr>範例:數組合併排序</vt:lpstr>
      <vt:lpstr>範例:集合條件判斷</vt:lpstr>
      <vt:lpstr>範例:全字母句</vt:lpstr>
      <vt:lpstr>範例:詞典合併</vt:lpstr>
      <vt:lpstr>PowerPoint 簡報</vt:lpstr>
      <vt:lpstr>範例:詞典搜尋</vt:lpstr>
      <vt:lpstr>字串</vt:lpstr>
      <vt:lpstr>字串運算子</vt:lpstr>
      <vt:lpstr>字串算運</vt:lpstr>
      <vt:lpstr>字串算運</vt:lpstr>
      <vt:lpstr>字串算運</vt:lpstr>
      <vt:lpstr>字串的內建函式</vt:lpstr>
      <vt:lpstr>字串的內建函式</vt:lpstr>
      <vt:lpstr>字串的內建函式</vt:lpstr>
      <vt:lpstr>字串的內建函式</vt:lpstr>
      <vt:lpstr>字串的內建函式</vt:lpstr>
      <vt:lpstr>字串的內建函式</vt:lpstr>
      <vt:lpstr>字串的內建函式</vt:lpstr>
      <vt:lpstr>字串的內建函式</vt:lpstr>
      <vt:lpstr>字串的內建函式</vt:lpstr>
      <vt:lpstr>字串的內建函式</vt:lpstr>
      <vt:lpstr>字串的內建函式</vt:lpstr>
      <vt:lpstr>字串測試</vt:lpstr>
      <vt:lpstr>範例:字元對應</vt:lpstr>
      <vt:lpstr>範例:大寫轉換</vt:lpstr>
      <vt:lpstr>範例:字元次數計算</vt:lpstr>
      <vt:lpstr>範例:社會安全碼</vt:lpstr>
      <vt:lpstr>範例:最大值與最小值之差</vt:lpstr>
      <vt:lpstr>檔案與異常處理</vt:lpstr>
      <vt:lpstr>主題</vt:lpstr>
      <vt:lpstr>PowerPoint 簡報</vt:lpstr>
      <vt:lpstr>三部曲</vt:lpstr>
      <vt:lpstr>開啟檔案</vt:lpstr>
      <vt:lpstr>開啟檔案</vt:lpstr>
      <vt:lpstr>範例</vt:lpstr>
      <vt:lpstr>範例</vt:lpstr>
      <vt:lpstr>偷懶一下</vt:lpstr>
      <vt:lpstr>開啟檔案</vt:lpstr>
      <vt:lpstr>檔案編碼 – UTF-8</vt:lpstr>
      <vt:lpstr>檔案編碼 – UTF-8</vt:lpstr>
      <vt:lpstr>主題</vt:lpstr>
      <vt:lpstr>處理檔案 常用方法</vt:lpstr>
      <vt:lpstr>read()</vt:lpstr>
      <vt:lpstr>readline()</vt:lpstr>
      <vt:lpstr>readlines()</vt:lpstr>
      <vt:lpstr>注意</vt:lpstr>
      <vt:lpstr>BOM (Byte Order Mark)</vt:lpstr>
      <vt:lpstr>UTF-8-SIG</vt:lpstr>
      <vt:lpstr>密技</vt:lpstr>
      <vt:lpstr>例外(exception)</vt:lpstr>
      <vt:lpstr>try-except</vt:lpstr>
      <vt:lpstr>try-except</vt:lpstr>
      <vt:lpstr>範例:資料加總</vt:lpstr>
      <vt:lpstr>範例:資料計算</vt:lpstr>
      <vt:lpstr>範例:字串資料取代</vt:lpstr>
      <vt:lpstr>範例:單字次數計算</vt:lpstr>
      <vt:lpstr>範例:學生基本資料</vt:lpstr>
    </vt:vector>
  </TitlesOfParts>
  <Company>workgroup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投影片 1</dc:title>
  <dc:creator>Fenny</dc:creator>
  <cp:lastModifiedBy>jihming</cp:lastModifiedBy>
  <cp:revision>207</cp:revision>
  <cp:lastPrinted>2020-07-16T12:34:57Z</cp:lastPrinted>
  <dcterms:created xsi:type="dcterms:W3CDTF">2009-09-15T02:39:19Z</dcterms:created>
  <dcterms:modified xsi:type="dcterms:W3CDTF">2020-10-13T03:29:00Z</dcterms:modified>
</cp:coreProperties>
</file>